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7" r:id="rId3"/>
    <p:sldId id="300" r:id="rId4"/>
    <p:sldId id="301" r:id="rId5"/>
    <p:sldId id="303" r:id="rId6"/>
    <p:sldId id="304" r:id="rId7"/>
    <p:sldId id="305" r:id="rId8"/>
    <p:sldId id="306" r:id="rId9"/>
    <p:sldId id="307" r:id="rId10"/>
    <p:sldId id="302" r:id="rId11"/>
  </p:sldIdLst>
  <p:sldSz cx="9906000" cy="6858000" type="A4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000000"/>
    <a:srgbClr val="DF0024"/>
    <a:srgbClr val="FFD600"/>
    <a:srgbClr val="955CCD"/>
    <a:srgbClr val="42A62A"/>
    <a:srgbClr val="009EE0"/>
    <a:srgbClr val="E0001B"/>
    <a:srgbClr val="64A12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2" autoAdjust="0"/>
    <p:restoredTop sz="94660" autoAdjust="0"/>
  </p:normalViewPr>
  <p:slideViewPr>
    <p:cSldViewPr snapToGrid="0" showGuides="1">
      <p:cViewPr>
        <p:scale>
          <a:sx n="100" d="100"/>
          <a:sy n="100" d="100"/>
        </p:scale>
        <p:origin x="-1560" y="-660"/>
      </p:cViewPr>
      <p:guideLst>
        <p:guide orient="horz" pos="4214"/>
        <p:guide orient="horz" pos="2600"/>
        <p:guide orient="horz" pos="78"/>
        <p:guide pos="1180"/>
        <p:guide pos="6004"/>
        <p:guide pos="294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5" d="100"/>
          <a:sy n="95" d="100"/>
        </p:scale>
        <p:origin x="-3582" y="-108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01790358220991"/>
          <c:y val="8.0777870397101326E-2"/>
          <c:w val="0.72063704077915514"/>
          <c:h val="0.78431601885947722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ln w="3175">
              <a:solidFill>
                <a:srgbClr val="4D4D4D"/>
              </a:solidFill>
            </a:ln>
          </c:spPr>
          <c:explosion val="6"/>
          <c:dPt>
            <c:idx val="0"/>
            <c:bubble3D val="0"/>
            <c:spPr>
              <a:solidFill>
                <a:schemeClr val="tx2"/>
              </a:solidFill>
              <a:ln w="3175">
                <a:solidFill>
                  <a:srgbClr val="4D4D4D"/>
                </a:solidFill>
              </a:ln>
            </c:spPr>
          </c:dPt>
          <c:dPt>
            <c:idx val="1"/>
            <c:bubble3D val="0"/>
            <c:spPr>
              <a:noFill/>
              <a:ln w="3175">
                <a:solidFill>
                  <a:srgbClr val="4D4D4D"/>
                </a:solidFill>
              </a:ln>
            </c:spPr>
          </c:dPt>
          <c:dPt>
            <c:idx val="2"/>
            <c:bubble3D val="0"/>
            <c:spPr>
              <a:solidFill>
                <a:schemeClr val="bg2"/>
              </a:solidFill>
              <a:ln w="3175">
                <a:solidFill>
                  <a:srgbClr val="4D4D4D"/>
                </a:solidFill>
              </a:ln>
            </c:spPr>
          </c:dPt>
          <c:dPt>
            <c:idx val="3"/>
            <c:bubble3D val="0"/>
            <c:spPr>
              <a:solidFill>
                <a:srgbClr val="009EE0"/>
              </a:solidFill>
              <a:ln w="3175">
                <a:solidFill>
                  <a:srgbClr val="4D4D4D"/>
                </a:solidFill>
              </a:ln>
            </c:spPr>
          </c:dPt>
          <c:dPt>
            <c:idx val="4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3175">
                <a:solidFill>
                  <a:srgbClr val="4D4D4D"/>
                </a:solidFill>
              </a:ln>
            </c:spPr>
          </c:dPt>
          <c:dPt>
            <c:idx val="5"/>
            <c:bubble3D val="0"/>
            <c:spPr>
              <a:solidFill>
                <a:schemeClr val="bg1"/>
              </a:solidFill>
              <a:ln w="3175">
                <a:solidFill>
                  <a:srgbClr val="4D4D4D"/>
                </a:solidFill>
              </a:ln>
            </c:spPr>
          </c:dPt>
          <c:dPt>
            <c:idx val="6"/>
            <c:bubble3D val="0"/>
            <c:spPr>
              <a:solidFill>
                <a:schemeClr val="bg2"/>
              </a:solidFill>
              <a:ln w="3175">
                <a:solidFill>
                  <a:srgbClr val="4D4D4D"/>
                </a:solidFill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400" b="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spPr/>
              <c:txPr>
                <a:bodyPr/>
                <a:lstStyle/>
                <a:p>
                  <a:pPr>
                    <a:defRPr sz="1400" b="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400" b="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1400" b="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 sz="1400" b="0">
                      <a:solidFill>
                        <a:schemeClr val="bg2"/>
                      </a:solidFill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/>
              <c:txPr>
                <a:bodyPr/>
                <a:lstStyle/>
                <a:p>
                  <a:pPr>
                    <a:defRPr sz="1400" b="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Tabelle1!$A$2:$A$8</c:f>
              <c:numCache>
                <c:formatCode>General</c:formatCode>
                <c:ptCount val="7"/>
              </c:numCache>
            </c:num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57</c:v>
                </c:pt>
                <c:pt idx="1">
                  <c:v>2</c:v>
                </c:pt>
                <c:pt idx="2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01790358220991"/>
          <c:y val="8.0777870397101326E-2"/>
          <c:w val="0.72063704077915514"/>
          <c:h val="0.78431601885947722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ln w="3175">
              <a:solidFill>
                <a:srgbClr val="4D4D4D"/>
              </a:solidFill>
            </a:ln>
          </c:spPr>
          <c:explosion val="6"/>
          <c:dPt>
            <c:idx val="0"/>
            <c:bubble3D val="0"/>
            <c:explosion val="12"/>
            <c:spPr>
              <a:solidFill>
                <a:schemeClr val="tx2"/>
              </a:solidFill>
              <a:ln w="3175">
                <a:solidFill>
                  <a:srgbClr val="4D4D4D"/>
                </a:solidFill>
              </a:ln>
            </c:spPr>
          </c:dPt>
          <c:dPt>
            <c:idx val="1"/>
            <c:bubble3D val="0"/>
            <c:spPr>
              <a:noFill/>
              <a:ln w="3175">
                <a:solidFill>
                  <a:srgbClr val="4D4D4D"/>
                </a:solidFill>
              </a:ln>
            </c:spPr>
          </c:dPt>
          <c:dPt>
            <c:idx val="2"/>
            <c:bubble3D val="0"/>
            <c:spPr>
              <a:solidFill>
                <a:schemeClr val="bg2"/>
              </a:solidFill>
              <a:ln w="3175">
                <a:solidFill>
                  <a:srgbClr val="4D4D4D"/>
                </a:solidFill>
              </a:ln>
            </c:spPr>
          </c:dPt>
          <c:dPt>
            <c:idx val="3"/>
            <c:bubble3D val="0"/>
            <c:spPr>
              <a:solidFill>
                <a:srgbClr val="009EE0"/>
              </a:solidFill>
              <a:ln w="3175">
                <a:solidFill>
                  <a:srgbClr val="4D4D4D"/>
                </a:solidFill>
              </a:ln>
            </c:spPr>
          </c:dPt>
          <c:dPt>
            <c:idx val="4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3175">
                <a:solidFill>
                  <a:srgbClr val="4D4D4D"/>
                </a:solidFill>
              </a:ln>
            </c:spPr>
          </c:dPt>
          <c:dPt>
            <c:idx val="5"/>
            <c:bubble3D val="0"/>
            <c:spPr>
              <a:solidFill>
                <a:schemeClr val="bg1"/>
              </a:solidFill>
              <a:ln w="3175">
                <a:solidFill>
                  <a:srgbClr val="4D4D4D"/>
                </a:solidFill>
              </a:ln>
            </c:spPr>
          </c:dPt>
          <c:dPt>
            <c:idx val="6"/>
            <c:bubble3D val="0"/>
            <c:spPr>
              <a:solidFill>
                <a:schemeClr val="bg2"/>
              </a:solidFill>
              <a:ln w="3175">
                <a:solidFill>
                  <a:srgbClr val="4D4D4D"/>
                </a:solidFill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400" b="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spPr/>
              <c:txPr>
                <a:bodyPr/>
                <a:lstStyle/>
                <a:p>
                  <a:pPr>
                    <a:defRPr sz="1400" b="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400" b="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1400" b="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 sz="1400" b="0">
                      <a:solidFill>
                        <a:schemeClr val="bg2"/>
                      </a:solidFill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/>
              <c:txPr>
                <a:bodyPr/>
                <a:lstStyle/>
                <a:p>
                  <a:pPr>
                    <a:defRPr sz="1400" b="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Tabelle1!$A$2:$A$8</c:f>
              <c:numCache>
                <c:formatCode>General</c:formatCode>
                <c:ptCount val="7"/>
              </c:numCache>
            </c:num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98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01790358220991"/>
          <c:y val="8.0777870397101326E-2"/>
          <c:w val="0.72063704077915514"/>
          <c:h val="0.78431601885947722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ln w="3175">
              <a:solidFill>
                <a:srgbClr val="4D4D4D"/>
              </a:solidFill>
            </a:ln>
          </c:spPr>
          <c:explosion val="6"/>
          <c:dPt>
            <c:idx val="0"/>
            <c:bubble3D val="0"/>
            <c:spPr>
              <a:solidFill>
                <a:schemeClr val="tx2"/>
              </a:solidFill>
              <a:ln w="3175">
                <a:solidFill>
                  <a:srgbClr val="4D4D4D"/>
                </a:solidFill>
              </a:ln>
            </c:spPr>
          </c:dPt>
          <c:dPt>
            <c:idx val="1"/>
            <c:bubble3D val="0"/>
            <c:spPr>
              <a:noFill/>
              <a:ln w="3175">
                <a:solidFill>
                  <a:srgbClr val="4D4D4D"/>
                </a:solidFill>
              </a:ln>
            </c:spPr>
          </c:dPt>
          <c:dPt>
            <c:idx val="2"/>
            <c:bubble3D val="0"/>
            <c:spPr>
              <a:solidFill>
                <a:schemeClr val="bg2"/>
              </a:solidFill>
              <a:ln w="3175">
                <a:solidFill>
                  <a:srgbClr val="4D4D4D"/>
                </a:solidFill>
              </a:ln>
            </c:spPr>
          </c:dPt>
          <c:dPt>
            <c:idx val="3"/>
            <c:bubble3D val="0"/>
            <c:spPr>
              <a:solidFill>
                <a:srgbClr val="009EE0"/>
              </a:solidFill>
              <a:ln w="3175">
                <a:solidFill>
                  <a:srgbClr val="4D4D4D"/>
                </a:solidFill>
              </a:ln>
            </c:spPr>
          </c:dPt>
          <c:dPt>
            <c:idx val="4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3175">
                <a:solidFill>
                  <a:srgbClr val="4D4D4D"/>
                </a:solidFill>
              </a:ln>
            </c:spPr>
          </c:dPt>
          <c:dPt>
            <c:idx val="5"/>
            <c:bubble3D val="0"/>
            <c:spPr>
              <a:solidFill>
                <a:schemeClr val="bg1"/>
              </a:solidFill>
              <a:ln w="3175">
                <a:solidFill>
                  <a:srgbClr val="4D4D4D"/>
                </a:solidFill>
              </a:ln>
            </c:spPr>
          </c:dPt>
          <c:dPt>
            <c:idx val="6"/>
            <c:bubble3D val="0"/>
            <c:spPr>
              <a:solidFill>
                <a:schemeClr val="bg2"/>
              </a:solidFill>
              <a:ln w="3175">
                <a:solidFill>
                  <a:srgbClr val="4D4D4D"/>
                </a:solidFill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400" b="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spPr/>
              <c:txPr>
                <a:bodyPr/>
                <a:lstStyle/>
                <a:p>
                  <a:pPr>
                    <a:defRPr sz="1400" b="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400" b="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1400" b="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 sz="1400" b="0">
                      <a:solidFill>
                        <a:schemeClr val="bg2"/>
                      </a:solidFill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/>
              <c:txPr>
                <a:bodyPr/>
                <a:lstStyle/>
                <a:p>
                  <a:pPr>
                    <a:defRPr sz="1400" b="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Tabelle1!$A$2:$A$8</c:f>
              <c:numCache>
                <c:formatCode>General</c:formatCode>
                <c:ptCount val="7"/>
              </c:numCache>
            </c:num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19</c:v>
                </c:pt>
                <c:pt idx="1">
                  <c:v>24</c:v>
                </c:pt>
                <c:pt idx="2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01790358220991"/>
          <c:y val="8.0777870397101326E-2"/>
          <c:w val="0.72063704077915514"/>
          <c:h val="0.78431601885947722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ln w="3175">
              <a:solidFill>
                <a:srgbClr val="4D4D4D"/>
              </a:solidFill>
            </a:ln>
          </c:spPr>
          <c:explosion val="6"/>
          <c:dPt>
            <c:idx val="0"/>
            <c:bubble3D val="0"/>
            <c:spPr>
              <a:solidFill>
                <a:schemeClr val="tx2"/>
              </a:solidFill>
              <a:ln w="3175">
                <a:solidFill>
                  <a:srgbClr val="4D4D4D"/>
                </a:solidFill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3175">
                <a:solidFill>
                  <a:srgbClr val="4D4D4D"/>
                </a:solidFill>
              </a:ln>
            </c:spPr>
          </c:dPt>
          <c:dPt>
            <c:idx val="2"/>
            <c:bubble3D val="0"/>
            <c:spPr>
              <a:solidFill>
                <a:schemeClr val="bg1"/>
              </a:solidFill>
              <a:ln w="3175">
                <a:solidFill>
                  <a:srgbClr val="4D4D4D"/>
                </a:solidFill>
              </a:ln>
            </c:spPr>
          </c:dPt>
          <c:dPt>
            <c:idx val="3"/>
            <c:bubble3D val="0"/>
            <c:spPr>
              <a:solidFill>
                <a:schemeClr val="bg2"/>
              </a:solidFill>
              <a:ln w="3175">
                <a:solidFill>
                  <a:srgbClr val="4D4D4D"/>
                </a:solidFill>
              </a:ln>
            </c:spPr>
          </c:dPt>
          <c:dPt>
            <c:idx val="4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3175">
                <a:solidFill>
                  <a:srgbClr val="4D4D4D"/>
                </a:solidFill>
              </a:ln>
            </c:spPr>
          </c:dPt>
          <c:dPt>
            <c:idx val="5"/>
            <c:bubble3D val="0"/>
            <c:spPr>
              <a:solidFill>
                <a:schemeClr val="bg1"/>
              </a:solidFill>
              <a:ln w="3175">
                <a:solidFill>
                  <a:srgbClr val="4D4D4D"/>
                </a:solidFill>
              </a:ln>
            </c:spPr>
          </c:dPt>
          <c:dPt>
            <c:idx val="6"/>
            <c:bubble3D val="0"/>
            <c:spPr>
              <a:solidFill>
                <a:schemeClr val="bg2"/>
              </a:solidFill>
              <a:ln w="3175">
                <a:solidFill>
                  <a:srgbClr val="4D4D4D"/>
                </a:solidFill>
              </a:ln>
            </c:spPr>
          </c:dPt>
          <c:dLbls>
            <c:dLbl>
              <c:idx val="2"/>
              <c:delete val="1"/>
            </c:dLbl>
            <c:txPr>
              <a:bodyPr/>
              <a:lstStyle/>
              <a:p>
                <a:pPr>
                  <a:defRPr sz="1400" b="0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Tabelle1!$A$2:$A$8</c:f>
              <c:numCache>
                <c:formatCode>General</c:formatCode>
                <c:ptCount val="7"/>
              </c:numCache>
            </c:num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55</c:v>
                </c:pt>
                <c:pt idx="1">
                  <c:v>42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01790358220991"/>
          <c:y val="8.0777870397101326E-2"/>
          <c:w val="0.72063704077915514"/>
          <c:h val="0.78431601885947722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ln w="3175">
              <a:solidFill>
                <a:srgbClr val="4D4D4D"/>
              </a:solidFill>
            </a:ln>
          </c:spPr>
          <c:explosion val="6"/>
          <c:dPt>
            <c:idx val="0"/>
            <c:bubble3D val="0"/>
            <c:spPr>
              <a:solidFill>
                <a:schemeClr val="tx2"/>
              </a:solidFill>
              <a:ln w="3175">
                <a:solidFill>
                  <a:srgbClr val="4D4D4D"/>
                </a:solidFill>
              </a:ln>
            </c:spPr>
          </c:dPt>
          <c:dPt>
            <c:idx val="1"/>
            <c:bubble3D val="0"/>
            <c:spPr>
              <a:solidFill>
                <a:schemeClr val="accent5"/>
              </a:solidFill>
              <a:ln w="3175">
                <a:solidFill>
                  <a:srgbClr val="4D4D4D"/>
                </a:solidFill>
              </a:ln>
            </c:spPr>
          </c:dPt>
          <c:dPt>
            <c:idx val="2"/>
            <c:bubble3D val="0"/>
            <c:spPr>
              <a:solidFill>
                <a:schemeClr val="bg2"/>
              </a:solidFill>
              <a:ln w="3175">
                <a:solidFill>
                  <a:srgbClr val="4D4D4D"/>
                </a:solidFill>
              </a:ln>
            </c:spPr>
          </c:dPt>
          <c:dPt>
            <c:idx val="3"/>
            <c:bubble3D val="0"/>
            <c:spPr>
              <a:solidFill>
                <a:schemeClr val="bg1"/>
              </a:solidFill>
              <a:ln w="3175">
                <a:solidFill>
                  <a:srgbClr val="4D4D4D"/>
                </a:solidFill>
              </a:ln>
            </c:spPr>
          </c:dPt>
          <c:dPt>
            <c:idx val="4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3175">
                <a:solidFill>
                  <a:srgbClr val="4D4D4D"/>
                </a:solidFill>
              </a:ln>
            </c:spPr>
          </c:dPt>
          <c:dPt>
            <c:idx val="5"/>
            <c:bubble3D val="0"/>
            <c:spPr>
              <a:solidFill>
                <a:schemeClr val="bg1"/>
              </a:solidFill>
              <a:ln w="3175">
                <a:solidFill>
                  <a:srgbClr val="4D4D4D"/>
                </a:solidFill>
              </a:ln>
            </c:spPr>
          </c:dPt>
          <c:dPt>
            <c:idx val="6"/>
            <c:bubble3D val="0"/>
            <c:spPr>
              <a:solidFill>
                <a:schemeClr val="bg2"/>
              </a:solidFill>
              <a:ln w="3175">
                <a:solidFill>
                  <a:srgbClr val="4D4D4D"/>
                </a:solidFill>
              </a:ln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400" b="0">
                      <a:solidFill>
                        <a:schemeClr val="bg2"/>
                      </a:solidFill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0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Tabelle1!$A$2:$A$8</c:f>
              <c:numCache>
                <c:formatCode>General</c:formatCode>
                <c:ptCount val="7"/>
              </c:numCache>
            </c:num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13</c:v>
                </c:pt>
                <c:pt idx="1">
                  <c:v>41</c:v>
                </c:pt>
                <c:pt idx="2">
                  <c:v>36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01790358220991"/>
          <c:y val="8.0777870397101326E-2"/>
          <c:w val="0.72063704077915514"/>
          <c:h val="0.78431601885947722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ln w="3175">
              <a:solidFill>
                <a:srgbClr val="4D4D4D"/>
              </a:solidFill>
            </a:ln>
          </c:spPr>
          <c:explosion val="6"/>
          <c:dPt>
            <c:idx val="0"/>
            <c:bubble3D val="0"/>
            <c:spPr>
              <a:solidFill>
                <a:schemeClr val="tx2"/>
              </a:solidFill>
              <a:ln w="3175">
                <a:solidFill>
                  <a:srgbClr val="4D4D4D"/>
                </a:solidFill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3175">
                <a:solidFill>
                  <a:srgbClr val="4D4D4D"/>
                </a:solidFill>
              </a:ln>
            </c:spPr>
          </c:dPt>
          <c:dPt>
            <c:idx val="2"/>
            <c:bubble3D val="0"/>
            <c:spPr>
              <a:solidFill>
                <a:schemeClr val="bg1"/>
              </a:solidFill>
              <a:ln w="3175">
                <a:solidFill>
                  <a:srgbClr val="4D4D4D"/>
                </a:solidFill>
              </a:ln>
            </c:spPr>
          </c:dPt>
          <c:dPt>
            <c:idx val="3"/>
            <c:bubble3D val="0"/>
            <c:spPr>
              <a:solidFill>
                <a:schemeClr val="bg2"/>
              </a:solidFill>
              <a:ln w="3175">
                <a:solidFill>
                  <a:srgbClr val="4D4D4D"/>
                </a:solidFill>
              </a:ln>
            </c:spPr>
          </c:dPt>
          <c:dPt>
            <c:idx val="4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3175">
                <a:solidFill>
                  <a:srgbClr val="4D4D4D"/>
                </a:solidFill>
              </a:ln>
            </c:spPr>
          </c:dPt>
          <c:dPt>
            <c:idx val="5"/>
            <c:bubble3D val="0"/>
            <c:spPr>
              <a:solidFill>
                <a:schemeClr val="bg1"/>
              </a:solidFill>
              <a:ln w="3175">
                <a:solidFill>
                  <a:srgbClr val="4D4D4D"/>
                </a:solidFill>
              </a:ln>
            </c:spPr>
          </c:dPt>
          <c:dPt>
            <c:idx val="6"/>
            <c:bubble3D val="0"/>
            <c:spPr>
              <a:solidFill>
                <a:schemeClr val="bg2"/>
              </a:solidFill>
              <a:ln w="3175">
                <a:solidFill>
                  <a:srgbClr val="4D4D4D"/>
                </a:solidFill>
              </a:ln>
            </c:spPr>
          </c:dPt>
          <c:dLbls>
            <c:dLbl>
              <c:idx val="2"/>
              <c:delete val="1"/>
            </c:dLbl>
            <c:txPr>
              <a:bodyPr/>
              <a:lstStyle/>
              <a:p>
                <a:pPr>
                  <a:defRPr sz="1400" b="0">
                    <a:solidFill>
                      <a:schemeClr val="bg1"/>
                    </a:solidFill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Tabelle1!$A$2:$A$8</c:f>
              <c:numCache>
                <c:formatCode>General</c:formatCode>
                <c:ptCount val="7"/>
              </c:numCache>
            </c:num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15</c:v>
                </c:pt>
                <c:pt idx="1">
                  <c:v>31</c:v>
                </c:pt>
                <c:pt idx="2">
                  <c:v>2</c:v>
                </c:pt>
                <c:pt idx="3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01790358220991"/>
          <c:y val="8.0777870397101326E-2"/>
          <c:w val="0.72063704077915514"/>
          <c:h val="0.78431601885947722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ln w="3175">
              <a:solidFill>
                <a:srgbClr val="4D4D4D"/>
              </a:solidFill>
            </a:ln>
          </c:spPr>
          <c:explosion val="6"/>
          <c:dPt>
            <c:idx val="0"/>
            <c:bubble3D val="0"/>
            <c:explosion val="12"/>
            <c:spPr>
              <a:solidFill>
                <a:schemeClr val="tx2"/>
              </a:solidFill>
              <a:ln w="3175">
                <a:solidFill>
                  <a:srgbClr val="4D4D4D"/>
                </a:solidFill>
              </a:ln>
            </c:spPr>
          </c:dPt>
          <c:dPt>
            <c:idx val="1"/>
            <c:bubble3D val="0"/>
            <c:spPr>
              <a:solidFill>
                <a:schemeClr val="accent6"/>
              </a:solidFill>
              <a:ln w="3175">
                <a:solidFill>
                  <a:srgbClr val="4D4D4D"/>
                </a:solidFill>
              </a:ln>
            </c:spPr>
          </c:dPt>
          <c:dPt>
            <c:idx val="2"/>
            <c:bubble3D val="0"/>
            <c:spPr>
              <a:solidFill>
                <a:schemeClr val="bg2"/>
              </a:solidFill>
              <a:ln w="3175">
                <a:solidFill>
                  <a:srgbClr val="4D4D4D"/>
                </a:solidFill>
              </a:ln>
            </c:spPr>
          </c:dPt>
          <c:dPt>
            <c:idx val="3"/>
            <c:bubble3D val="0"/>
            <c:spPr>
              <a:solidFill>
                <a:srgbClr val="009EE0"/>
              </a:solidFill>
              <a:ln w="3175">
                <a:solidFill>
                  <a:srgbClr val="4D4D4D"/>
                </a:solidFill>
              </a:ln>
            </c:spPr>
          </c:dPt>
          <c:dPt>
            <c:idx val="4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3175">
                <a:solidFill>
                  <a:srgbClr val="4D4D4D"/>
                </a:solidFill>
              </a:ln>
            </c:spPr>
          </c:dPt>
          <c:dPt>
            <c:idx val="5"/>
            <c:bubble3D val="0"/>
            <c:spPr>
              <a:solidFill>
                <a:schemeClr val="bg1"/>
              </a:solidFill>
              <a:ln w="3175">
                <a:solidFill>
                  <a:srgbClr val="4D4D4D"/>
                </a:solidFill>
              </a:ln>
            </c:spPr>
          </c:dPt>
          <c:dPt>
            <c:idx val="6"/>
            <c:bubble3D val="0"/>
            <c:spPr>
              <a:solidFill>
                <a:schemeClr val="bg2"/>
              </a:solidFill>
              <a:ln w="3175">
                <a:solidFill>
                  <a:srgbClr val="4D4D4D"/>
                </a:solidFill>
              </a:ln>
            </c:spPr>
          </c:dPt>
          <c:dLbls>
            <c:dLbl>
              <c:idx val="0"/>
              <c:layout>
                <c:manualLayout>
                  <c:x val="-0.18467828321307919"/>
                  <c:y val="0.12431625672214666"/>
                </c:manualLayout>
              </c:layout>
              <c:spPr/>
              <c:txPr>
                <a:bodyPr/>
                <a:lstStyle/>
                <a:p>
                  <a:pPr>
                    <a:defRPr sz="1400" b="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spPr/>
              <c:txPr>
                <a:bodyPr/>
                <a:lstStyle/>
                <a:p>
                  <a:pPr>
                    <a:defRPr sz="1400" b="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400" b="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1400" b="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 sz="1400" b="0">
                      <a:solidFill>
                        <a:schemeClr val="bg2"/>
                      </a:solidFill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/>
              <c:txPr>
                <a:bodyPr/>
                <a:lstStyle/>
                <a:p>
                  <a:pPr>
                    <a:defRPr sz="1400" b="0">
                      <a:solidFill>
                        <a:schemeClr val="bg1"/>
                      </a:solidFill>
                    </a:defRPr>
                  </a:pPr>
                  <a:endParaRPr lang="de-DE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0"/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Tabelle1!$A$2:$A$8</c:f>
              <c:numCache>
                <c:formatCode>General</c:formatCode>
                <c:ptCount val="7"/>
              </c:numCache>
            </c:num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32</c:v>
                </c:pt>
                <c:pt idx="1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48F59C58-F5D3-4635-8F64-A0F993F86824}" type="datetimeFigureOut">
              <a:rPr lang="de-DE" smtClean="0"/>
              <a:t>08.05.2015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A75AB27-1E80-4AA6-BA93-70073738DA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9386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41E00B7B-9F07-4C28-84C0-BF2795AA6A33}" type="datetimeFigureOut">
              <a:rPr lang="de-DE" smtClean="0"/>
              <a:t>08.05.2015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4ECB2CB1-E644-402D-B828-B5DF27D30DE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4037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085" y="1719491"/>
            <a:ext cx="889127" cy="758521"/>
          </a:xfrm>
          <a:prstGeom prst="rect">
            <a:avLst/>
          </a:prstGeom>
        </p:spPr>
      </p:pic>
      <p:cxnSp>
        <p:nvCxnSpPr>
          <p:cNvPr id="8" name="Gerade Verbindung 7"/>
          <p:cNvCxnSpPr/>
          <p:nvPr userDrawn="1"/>
        </p:nvCxnSpPr>
        <p:spPr>
          <a:xfrm flipV="1">
            <a:off x="598488" y="1981428"/>
            <a:ext cx="7519821" cy="0"/>
          </a:xfrm>
          <a:prstGeom prst="line">
            <a:avLst/>
          </a:prstGeom>
          <a:ln w="19050">
            <a:solidFill>
              <a:srgbClr val="4D4D4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 userDrawn="1"/>
        </p:nvCxnSpPr>
        <p:spPr>
          <a:xfrm>
            <a:off x="611188" y="6276975"/>
            <a:ext cx="8902700" cy="0"/>
          </a:xfrm>
          <a:prstGeom prst="line">
            <a:avLst/>
          </a:prstGeom>
          <a:ln w="19050">
            <a:solidFill>
              <a:srgbClr val="4D4D4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717200" y="904998"/>
            <a:ext cx="1217612" cy="414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870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/>
          <p:cNvCxnSpPr/>
          <p:nvPr userDrawn="1"/>
        </p:nvCxnSpPr>
        <p:spPr>
          <a:xfrm flipV="1">
            <a:off x="602761" y="917575"/>
            <a:ext cx="8920162" cy="0"/>
          </a:xfrm>
          <a:prstGeom prst="line">
            <a:avLst/>
          </a:prstGeom>
          <a:ln w="19050">
            <a:solidFill>
              <a:srgbClr val="4D4D4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 userDrawn="1"/>
        </p:nvCxnSpPr>
        <p:spPr>
          <a:xfrm>
            <a:off x="607329" y="6276975"/>
            <a:ext cx="8402637" cy="0"/>
          </a:xfrm>
          <a:prstGeom prst="line">
            <a:avLst/>
          </a:prstGeom>
          <a:ln w="19050">
            <a:solidFill>
              <a:srgbClr val="4D4D4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 userDrawn="1"/>
        </p:nvSpPr>
        <p:spPr>
          <a:xfrm>
            <a:off x="3511934" y="6382650"/>
            <a:ext cx="2874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900" kern="1200" dirty="0" smtClean="0">
                <a:solidFill>
                  <a:srgbClr val="4D4D4D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Inklusion an Schulen</a:t>
            </a:r>
          </a:p>
          <a:p>
            <a:pPr algn="ctr"/>
            <a:r>
              <a:rPr lang="de-DE" sz="900" kern="1200" dirty="0" smtClean="0">
                <a:solidFill>
                  <a:srgbClr val="4D4D4D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Auftraggeber: Verband Bildung und Erziehung</a:t>
            </a:r>
          </a:p>
        </p:txBody>
      </p:sp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232" y="6129337"/>
            <a:ext cx="457768" cy="390525"/>
          </a:xfrm>
          <a:prstGeom prst="rect">
            <a:avLst/>
          </a:prstGeom>
        </p:spPr>
      </p:pic>
      <p:sp>
        <p:nvSpPr>
          <p:cNvPr id="23" name="Datumsplatzhalter 12"/>
          <p:cNvSpPr txBox="1">
            <a:spLocks/>
          </p:cNvSpPr>
          <p:nvPr userDrawn="1"/>
        </p:nvSpPr>
        <p:spPr>
          <a:xfrm>
            <a:off x="9191626" y="5964238"/>
            <a:ext cx="400050" cy="360362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361607-FADF-0747-A028-7C3387EEE3FC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rgbClr val="E7313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E7313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049491" y="354453"/>
            <a:ext cx="720724" cy="245107"/>
          </a:xfrm>
          <a:prstGeom prst="rect">
            <a:avLst/>
          </a:prstGeom>
        </p:spPr>
      </p:pic>
      <p:sp>
        <p:nvSpPr>
          <p:cNvPr id="10" name="Rechteck 9"/>
          <p:cNvSpPr/>
          <p:nvPr userDrawn="1"/>
        </p:nvSpPr>
        <p:spPr>
          <a:xfrm>
            <a:off x="504000" y="6382650"/>
            <a:ext cx="1612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kern="1200" dirty="0" smtClean="0">
                <a:solidFill>
                  <a:srgbClr val="4D4D4D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5. Mai 2015</a:t>
            </a:r>
          </a:p>
          <a:p>
            <a:r>
              <a:rPr lang="de-DE" sz="900" kern="1200" dirty="0" smtClean="0">
                <a:solidFill>
                  <a:srgbClr val="4D4D4D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31570/Q5355 Ma, Le/</a:t>
            </a:r>
            <a:r>
              <a:rPr lang="de-DE" sz="900" kern="1200" dirty="0" err="1" smtClean="0">
                <a:solidFill>
                  <a:srgbClr val="4D4D4D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Wi</a:t>
            </a:r>
            <a:endParaRPr lang="de-DE" sz="900" kern="1200" dirty="0">
              <a:solidFill>
                <a:srgbClr val="4D4D4D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Picture 9" descr="I:\sozialforschung\grafik\VBE\Meinungen zu Schulleitern\VBE_Dach_Logo_klein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796" y="6331006"/>
            <a:ext cx="833752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1079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umsplatzhalter 12"/>
          <p:cNvSpPr txBox="1">
            <a:spLocks/>
          </p:cNvSpPr>
          <p:nvPr userDrawn="1"/>
        </p:nvSpPr>
        <p:spPr>
          <a:xfrm>
            <a:off x="9191626" y="5964238"/>
            <a:ext cx="400050" cy="360362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361607-FADF-0747-A028-7C3387EEE3FC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rgbClr val="E7313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E7313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Gerade Verbindung 18"/>
          <p:cNvCxnSpPr/>
          <p:nvPr userDrawn="1"/>
        </p:nvCxnSpPr>
        <p:spPr>
          <a:xfrm flipV="1">
            <a:off x="604315" y="917575"/>
            <a:ext cx="8920162" cy="0"/>
          </a:xfrm>
          <a:prstGeom prst="line">
            <a:avLst/>
          </a:prstGeom>
          <a:ln w="19050">
            <a:solidFill>
              <a:srgbClr val="4D4D4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6124575"/>
            <a:ext cx="457768" cy="390525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049491" y="354453"/>
            <a:ext cx="720724" cy="245107"/>
          </a:xfrm>
          <a:prstGeom prst="rect">
            <a:avLst/>
          </a:prstGeom>
        </p:spPr>
      </p:pic>
      <p:sp>
        <p:nvSpPr>
          <p:cNvPr id="17" name="Rechteck 16"/>
          <p:cNvSpPr/>
          <p:nvPr userDrawn="1"/>
        </p:nvSpPr>
        <p:spPr>
          <a:xfrm>
            <a:off x="3511934" y="6382650"/>
            <a:ext cx="2874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900" kern="1200" dirty="0" smtClean="0">
                <a:solidFill>
                  <a:srgbClr val="4D4D4D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Inklusion an Schulen</a:t>
            </a:r>
          </a:p>
          <a:p>
            <a:pPr algn="ctr"/>
            <a:r>
              <a:rPr lang="de-DE" sz="900" kern="1200" dirty="0" smtClean="0">
                <a:solidFill>
                  <a:srgbClr val="4D4D4D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Auftraggeber: Verband Bildung und Erziehung</a:t>
            </a:r>
          </a:p>
        </p:txBody>
      </p:sp>
      <p:pic>
        <p:nvPicPr>
          <p:cNvPr id="18" name="Picture 9" descr="I:\sozialforschung\grafik\VBE\Meinungen zu Schulleitern\VBE_Dach_Logo_klein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796" y="6331006"/>
            <a:ext cx="833752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53685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0" r:id="rId2"/>
    <p:sldLayoutId id="2147483664" r:id="rId3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9" descr="I:\sozialforschung\grafik\VBE\Meinungen zu Schulleitern\VBE_Dach_Logo_kle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361" y="4695825"/>
            <a:ext cx="2188989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504000" y="2669941"/>
            <a:ext cx="5570756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de-DE" sz="2400" dirty="0" smtClean="0">
                <a:solidFill>
                  <a:srgbClr val="DF0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Inklusion an Schulen aus Sicht der</a:t>
            </a:r>
          </a:p>
          <a:p>
            <a:r>
              <a:rPr lang="de-DE" sz="2400" dirty="0" smtClean="0">
                <a:solidFill>
                  <a:srgbClr val="DF0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Lehrerinnen und Lehrer</a:t>
            </a:r>
            <a:endParaRPr lang="de-DE" dirty="0">
              <a:solidFill>
                <a:srgbClr val="DF002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04000" y="6538167"/>
            <a:ext cx="1412566" cy="24622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de-DE" sz="1000" dirty="0" smtClean="0">
                <a:solidFill>
                  <a:srgbClr val="4D4D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Berlin, 5. Mai 2015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04000" y="3541799"/>
            <a:ext cx="4624984" cy="338554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de-DE" sz="1600" dirty="0" smtClean="0">
                <a:solidFill>
                  <a:srgbClr val="64646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Meinungen, Einstellungen und Erfahrungen</a:t>
            </a:r>
            <a:endParaRPr lang="de-DE" dirty="0">
              <a:solidFill>
                <a:srgbClr val="64646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407952" y="6538167"/>
            <a:ext cx="107914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1000" kern="1200" dirty="0" smtClean="0">
                <a:solidFill>
                  <a:srgbClr val="4D4D4D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31570/Q5355</a:t>
            </a:r>
            <a:endParaRPr lang="de-DE" sz="1000" kern="1200" dirty="0">
              <a:solidFill>
                <a:srgbClr val="4D4D4D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30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504636" y="4538749"/>
            <a:ext cx="2255746" cy="1323439"/>
          </a:xfrm>
          <a:prstGeom prst="rect">
            <a:avLst/>
          </a:prstGeom>
        </p:spPr>
        <p:txBody>
          <a:bodyPr wrap="none" anchor="b" anchorCtr="0">
            <a:spAutoFit/>
          </a:bodyPr>
          <a:lstStyle/>
          <a:p>
            <a:r>
              <a:rPr lang="de-DE" sz="1000" dirty="0" smtClean="0">
                <a:solidFill>
                  <a:srgbClr val="4D4D4D"/>
                </a:solidFill>
              </a:rPr>
              <a:t>forsa</a:t>
            </a:r>
            <a:endParaRPr lang="de-DE" sz="1000" dirty="0">
              <a:solidFill>
                <a:srgbClr val="4D4D4D"/>
              </a:solidFill>
            </a:endParaRPr>
          </a:p>
          <a:p>
            <a:r>
              <a:rPr lang="de-DE" sz="1000" dirty="0">
                <a:solidFill>
                  <a:srgbClr val="4D4D4D"/>
                </a:solidFill>
              </a:rPr>
              <a:t>Gesellschaft für Sozialforschung</a:t>
            </a:r>
          </a:p>
          <a:p>
            <a:r>
              <a:rPr lang="de-DE" sz="1000" dirty="0">
                <a:solidFill>
                  <a:srgbClr val="4D4D4D"/>
                </a:solidFill>
              </a:rPr>
              <a:t>und statistische Analysen </a:t>
            </a:r>
            <a:r>
              <a:rPr lang="de-DE" sz="1000" dirty="0" smtClean="0">
                <a:solidFill>
                  <a:srgbClr val="4D4D4D"/>
                </a:solidFill>
              </a:rPr>
              <a:t>mbH</a:t>
            </a:r>
          </a:p>
          <a:p>
            <a:r>
              <a:rPr lang="de-DE" sz="1000" dirty="0">
                <a:solidFill>
                  <a:srgbClr val="4D4D4D"/>
                </a:solidFill>
              </a:rPr>
              <a:t>Schreiberhauer Straße 30</a:t>
            </a:r>
          </a:p>
          <a:p>
            <a:r>
              <a:rPr lang="de-DE" sz="1000" dirty="0">
                <a:solidFill>
                  <a:srgbClr val="4D4D4D"/>
                </a:solidFill>
              </a:rPr>
              <a:t>10317 </a:t>
            </a:r>
            <a:r>
              <a:rPr lang="de-DE" sz="1000" dirty="0" smtClean="0">
                <a:solidFill>
                  <a:srgbClr val="4D4D4D"/>
                </a:solidFill>
              </a:rPr>
              <a:t>Berlin</a:t>
            </a:r>
          </a:p>
          <a:p>
            <a:endParaRPr lang="de-DE" sz="1000" dirty="0">
              <a:solidFill>
                <a:srgbClr val="4D4D4D"/>
              </a:solidFill>
            </a:endParaRPr>
          </a:p>
          <a:p>
            <a:pPr>
              <a:tabLst>
                <a:tab pos="609600" algn="l"/>
              </a:tabLst>
            </a:pPr>
            <a:r>
              <a:rPr lang="de-DE" sz="1000" dirty="0" smtClean="0">
                <a:solidFill>
                  <a:srgbClr val="4D4D4D"/>
                </a:solidFill>
              </a:rPr>
              <a:t>Telefon:	030. </a:t>
            </a:r>
            <a:r>
              <a:rPr lang="de-DE" sz="1000" dirty="0">
                <a:solidFill>
                  <a:srgbClr val="4D4D4D"/>
                </a:solidFill>
              </a:rPr>
              <a:t>6 28 82-0</a:t>
            </a:r>
          </a:p>
          <a:p>
            <a:pPr>
              <a:tabLst>
                <a:tab pos="609600" algn="l"/>
              </a:tabLst>
            </a:pPr>
            <a:r>
              <a:rPr lang="de-DE" sz="1000" dirty="0" smtClean="0">
                <a:solidFill>
                  <a:srgbClr val="4D4D4D"/>
                </a:solidFill>
              </a:rPr>
              <a:t>E-Mail:</a:t>
            </a:r>
            <a:r>
              <a:rPr lang="de-DE" sz="1000" dirty="0" smtClean="0">
                <a:solidFill>
                  <a:schemeClr val="bg2"/>
                </a:solidFill>
              </a:rPr>
              <a:t>	info@forsa.de</a:t>
            </a:r>
          </a:p>
        </p:txBody>
      </p:sp>
    </p:spTree>
    <p:extLst>
      <p:ext uri="{BB962C8B-B14F-4D97-AF65-F5344CB8AC3E}">
        <p14:creationId xmlns:p14="http://schemas.microsoft.com/office/powerpoint/2010/main" val="222414381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03999" y="411713"/>
            <a:ext cx="8512175" cy="461665"/>
          </a:xfrm>
          <a:prstGeom prst="rect">
            <a:avLst/>
          </a:prstGeom>
          <a:noFill/>
        </p:spPr>
        <p:txBody>
          <a:bodyPr wrap="square" lIns="90000" rIns="90000" rtlCol="0" anchor="b">
            <a:spAutoFit/>
          </a:bodyPr>
          <a:lstStyle/>
          <a:p>
            <a:r>
              <a:rPr lang="de-DE" sz="2400" dirty="0" smtClean="0">
                <a:solidFill>
                  <a:srgbClr val="DF0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Studiendesign</a:t>
            </a:r>
            <a:endParaRPr lang="de-DE" sz="2400" dirty="0">
              <a:solidFill>
                <a:srgbClr val="DF002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621854" y="1690093"/>
            <a:ext cx="50417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 smtClean="0">
                <a:solidFill>
                  <a:srgbClr val="4D4D4D"/>
                </a:solidFill>
              </a:rPr>
              <a:t>Lehrer an allgemeinbildenden Schulen in Deutschland</a:t>
            </a:r>
            <a:endParaRPr lang="de-DE" sz="1400" dirty="0">
              <a:solidFill>
                <a:srgbClr val="4D4D4D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03999" y="4299690"/>
            <a:ext cx="2011426" cy="307777"/>
          </a:xfrm>
          <a:prstGeom prst="rect">
            <a:avLst/>
          </a:prstGeom>
          <a:noFill/>
        </p:spPr>
        <p:txBody>
          <a:bodyPr wrap="none" lIns="90000" rIns="90000" rtlCol="0">
            <a:spAutoFit/>
          </a:bodyPr>
          <a:lstStyle/>
          <a:p>
            <a:r>
              <a:rPr lang="de-DE" sz="1400" dirty="0" smtClean="0">
                <a:solidFill>
                  <a:schemeClr val="tx2"/>
                </a:solidFill>
              </a:rPr>
              <a:t>Erhebungszeitraum:</a:t>
            </a:r>
            <a:endParaRPr lang="de-DE" sz="1400" dirty="0">
              <a:solidFill>
                <a:schemeClr val="tx2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03999" y="3573454"/>
            <a:ext cx="2015593" cy="307777"/>
          </a:xfrm>
          <a:prstGeom prst="rect">
            <a:avLst/>
          </a:prstGeom>
          <a:noFill/>
        </p:spPr>
        <p:txBody>
          <a:bodyPr wrap="none" lIns="90000" rIns="90000" rtlCol="0">
            <a:spAutoFit/>
          </a:bodyPr>
          <a:lstStyle/>
          <a:p>
            <a:r>
              <a:rPr lang="de-DE" sz="1400" dirty="0" smtClean="0">
                <a:solidFill>
                  <a:schemeClr val="tx2"/>
                </a:solidFill>
              </a:rPr>
              <a:t>Erhebungsmethode:</a:t>
            </a:r>
            <a:endParaRPr lang="de-DE" sz="1400" dirty="0">
              <a:solidFill>
                <a:schemeClr val="tx2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03999" y="2416330"/>
            <a:ext cx="1861705" cy="307777"/>
          </a:xfrm>
          <a:prstGeom prst="rect">
            <a:avLst/>
          </a:prstGeom>
          <a:noFill/>
        </p:spPr>
        <p:txBody>
          <a:bodyPr wrap="none" lIns="90000" rIns="90000" rtlCol="0">
            <a:spAutoFit/>
          </a:bodyPr>
          <a:lstStyle/>
          <a:p>
            <a:r>
              <a:rPr lang="de-DE" sz="1400" dirty="0" smtClean="0">
                <a:solidFill>
                  <a:schemeClr val="tx2"/>
                </a:solidFill>
              </a:rPr>
              <a:t>Stichprobengröße:</a:t>
            </a:r>
            <a:endParaRPr lang="de-DE" sz="1400" dirty="0">
              <a:solidFill>
                <a:schemeClr val="tx2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03999" y="1690093"/>
            <a:ext cx="1826439" cy="307777"/>
          </a:xfrm>
          <a:prstGeom prst="rect">
            <a:avLst/>
          </a:prstGeom>
          <a:noFill/>
        </p:spPr>
        <p:txBody>
          <a:bodyPr wrap="none" lIns="90000" rIns="90000" rtlCol="0">
            <a:spAutoFit/>
          </a:bodyPr>
          <a:lstStyle/>
          <a:p>
            <a:r>
              <a:rPr lang="de-DE" sz="1400" dirty="0">
                <a:solidFill>
                  <a:schemeClr val="tx2"/>
                </a:solidFill>
              </a:rPr>
              <a:t>Grundgesamtheit</a:t>
            </a:r>
            <a:r>
              <a:rPr lang="de-DE" sz="1400" dirty="0" smtClean="0">
                <a:solidFill>
                  <a:schemeClr val="tx2"/>
                </a:solidFill>
              </a:rPr>
              <a:t>:</a:t>
            </a:r>
            <a:endParaRPr lang="de-DE" sz="1400" dirty="0">
              <a:solidFill>
                <a:schemeClr val="tx2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621854" y="2416330"/>
            <a:ext cx="505702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rgbClr val="4D4D4D"/>
                </a:solidFill>
              </a:rPr>
              <a:t>1.003 Lehrerinnen und </a:t>
            </a:r>
            <a:r>
              <a:rPr lang="de-DE" sz="1400" dirty="0" smtClean="0">
                <a:solidFill>
                  <a:srgbClr val="4D4D4D"/>
                </a:solidFill>
              </a:rPr>
              <a:t>Lehrer,</a:t>
            </a:r>
          </a:p>
          <a:p>
            <a:r>
              <a:rPr lang="de-DE" sz="1400" dirty="0" smtClean="0">
                <a:solidFill>
                  <a:srgbClr val="4D4D4D"/>
                </a:solidFill>
              </a:rPr>
              <a:t>davon </a:t>
            </a:r>
            <a:r>
              <a:rPr lang="de-DE" sz="1400" dirty="0">
                <a:solidFill>
                  <a:srgbClr val="4D4D4D"/>
                </a:solidFill>
              </a:rPr>
              <a:t>150 in Baden-Württemberg, 151 in Bayern </a:t>
            </a:r>
            <a:r>
              <a:rPr lang="de-DE" sz="1400" dirty="0" smtClean="0">
                <a:solidFill>
                  <a:srgbClr val="4D4D4D"/>
                </a:solidFill>
              </a:rPr>
              <a:t>und</a:t>
            </a:r>
          </a:p>
          <a:p>
            <a:r>
              <a:rPr lang="de-DE" sz="1400" dirty="0" smtClean="0">
                <a:solidFill>
                  <a:srgbClr val="4D4D4D"/>
                </a:solidFill>
              </a:rPr>
              <a:t>225 </a:t>
            </a:r>
            <a:r>
              <a:rPr lang="de-DE" sz="1400" dirty="0">
                <a:solidFill>
                  <a:srgbClr val="4D4D4D"/>
                </a:solidFill>
              </a:rPr>
              <a:t>in Nordrhein-Westfalen </a:t>
            </a:r>
          </a:p>
        </p:txBody>
      </p:sp>
      <p:sp>
        <p:nvSpPr>
          <p:cNvPr id="16" name="Rechteck 15"/>
          <p:cNvSpPr/>
          <p:nvPr/>
        </p:nvSpPr>
        <p:spPr>
          <a:xfrm>
            <a:off x="2621854" y="3573454"/>
            <a:ext cx="42825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 smtClean="0">
                <a:solidFill>
                  <a:srgbClr val="4D4D4D"/>
                </a:solidFill>
              </a:rPr>
              <a:t>Computergestützte Telefoninterviews </a:t>
            </a:r>
            <a:r>
              <a:rPr lang="de-DE" sz="1400" dirty="0">
                <a:solidFill>
                  <a:srgbClr val="4D4D4D"/>
                </a:solidFill>
              </a:rPr>
              <a:t>(</a:t>
            </a:r>
            <a:r>
              <a:rPr lang="de-DE" sz="1400" dirty="0" smtClean="0">
                <a:solidFill>
                  <a:srgbClr val="4D4D4D"/>
                </a:solidFill>
              </a:rPr>
              <a:t>CATI)</a:t>
            </a:r>
            <a:endParaRPr lang="de-DE" sz="1400" dirty="0">
              <a:solidFill>
                <a:srgbClr val="4D4D4D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2621854" y="4299690"/>
            <a:ext cx="25218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 smtClean="0">
                <a:solidFill>
                  <a:srgbClr val="4D4D4D"/>
                </a:solidFill>
              </a:rPr>
              <a:t>2. März </a:t>
            </a:r>
            <a:r>
              <a:rPr lang="de-DE" sz="1400" dirty="0">
                <a:solidFill>
                  <a:srgbClr val="4D4D4D"/>
                </a:solidFill>
              </a:rPr>
              <a:t>bis </a:t>
            </a:r>
            <a:r>
              <a:rPr lang="de-DE" sz="1400" dirty="0" smtClean="0">
                <a:solidFill>
                  <a:srgbClr val="4D4D4D"/>
                </a:solidFill>
              </a:rPr>
              <a:t>16. April 2015</a:t>
            </a:r>
            <a:endParaRPr lang="de-DE" sz="1400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39349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04000" y="411713"/>
            <a:ext cx="7775590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de-DE" sz="2400" dirty="0" smtClean="0">
                <a:solidFill>
                  <a:srgbClr val="DF0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Gemeinsame Unterrichtung aller Kinder sinnvoll?</a:t>
            </a: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123901339"/>
              </p:ext>
            </p:extLst>
          </p:nvPr>
        </p:nvGraphicFramePr>
        <p:xfrm>
          <a:off x="2704947" y="2436474"/>
          <a:ext cx="3886353" cy="362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6133222" y="4285663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pPr algn="l"/>
            <a:r>
              <a:rPr lang="de-DE" dirty="0" smtClean="0"/>
              <a:t>ja</a:t>
            </a:r>
            <a:endParaRPr lang="de-DE" sz="1000" dirty="0"/>
          </a:p>
        </p:txBody>
      </p:sp>
      <p:sp>
        <p:nvSpPr>
          <p:cNvPr id="12" name="Textfeld 11"/>
          <p:cNvSpPr txBox="1"/>
          <p:nvPr/>
        </p:nvSpPr>
        <p:spPr>
          <a:xfrm>
            <a:off x="1168900" y="3161565"/>
            <a:ext cx="2259336" cy="5632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5000"/>
              </a:lnSpc>
            </a:pPr>
            <a:r>
              <a:rPr lang="de-DE" sz="1200" dirty="0" smtClean="0">
                <a:solidFill>
                  <a:srgbClr val="4D4D4D"/>
                </a:solidFill>
              </a:rPr>
              <a:t>nein, Unterrichtung </a:t>
            </a:r>
            <a:r>
              <a:rPr lang="de-DE" sz="1200" dirty="0">
                <a:solidFill>
                  <a:srgbClr val="4D4D4D"/>
                </a:solidFill>
              </a:rPr>
              <a:t>von</a:t>
            </a:r>
          </a:p>
          <a:p>
            <a:pPr algn="r">
              <a:lnSpc>
                <a:spcPct val="85000"/>
              </a:lnSpc>
            </a:pPr>
            <a:r>
              <a:rPr lang="de-DE" sz="1200" dirty="0" smtClean="0">
                <a:solidFill>
                  <a:srgbClr val="4D4D4D"/>
                </a:solidFill>
              </a:rPr>
              <a:t>Kindern </a:t>
            </a:r>
            <a:r>
              <a:rPr lang="de-DE" sz="1200" dirty="0">
                <a:solidFill>
                  <a:srgbClr val="4D4D4D"/>
                </a:solidFill>
              </a:rPr>
              <a:t>mit Behinderung</a:t>
            </a:r>
          </a:p>
          <a:p>
            <a:pPr algn="r">
              <a:lnSpc>
                <a:spcPct val="85000"/>
              </a:lnSpc>
            </a:pPr>
            <a:r>
              <a:rPr lang="de-DE" sz="1200" dirty="0" smtClean="0">
                <a:solidFill>
                  <a:srgbClr val="4D4D4D"/>
                </a:solidFill>
              </a:rPr>
              <a:t>in </a:t>
            </a:r>
            <a:r>
              <a:rPr lang="de-DE" sz="1200" dirty="0">
                <a:solidFill>
                  <a:srgbClr val="4D4D4D"/>
                </a:solidFill>
              </a:rPr>
              <a:t>Förderschulen sinnvoller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3437335" y="5446738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200" dirty="0" smtClean="0">
                <a:solidFill>
                  <a:srgbClr val="4D4D4D"/>
                </a:solidFill>
              </a:rPr>
              <a:t>weiß nicht</a:t>
            </a:r>
            <a:endParaRPr lang="de-DE" sz="1000" dirty="0">
              <a:solidFill>
                <a:srgbClr val="4D4D4D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316244" y="1371600"/>
            <a:ext cx="4859022" cy="7201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de-DE" sz="1600" dirty="0">
                <a:solidFill>
                  <a:srgbClr val="4D4D4D"/>
                </a:solidFill>
              </a:rPr>
              <a:t>Es halten eine gemeinsame Unterrichtung</a:t>
            </a:r>
          </a:p>
          <a:p>
            <a:pPr algn="ctr">
              <a:lnSpc>
                <a:spcPct val="85000"/>
              </a:lnSpc>
            </a:pPr>
            <a:r>
              <a:rPr lang="de-DE" sz="1600" dirty="0">
                <a:solidFill>
                  <a:srgbClr val="4D4D4D"/>
                </a:solidFill>
              </a:rPr>
              <a:t>	von allen Kindern mit und ohne Behinderung</a:t>
            </a:r>
          </a:p>
          <a:p>
            <a:pPr algn="ctr">
              <a:lnSpc>
                <a:spcPct val="85000"/>
              </a:lnSpc>
            </a:pPr>
            <a:r>
              <a:rPr lang="de-DE" sz="1600" dirty="0" smtClean="0">
                <a:solidFill>
                  <a:srgbClr val="4D4D4D"/>
                </a:solidFill>
              </a:rPr>
              <a:t>grundsätzlich </a:t>
            </a:r>
            <a:r>
              <a:rPr lang="de-DE" sz="1600" dirty="0">
                <a:solidFill>
                  <a:srgbClr val="4D4D4D"/>
                </a:solidFill>
              </a:rPr>
              <a:t>für sinnvoll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7797628" y="6516000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Angaben in Prozent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16924506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04000" y="42381"/>
            <a:ext cx="7960834" cy="83099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de-DE" sz="2400" dirty="0" smtClean="0">
                <a:solidFill>
                  <a:srgbClr val="DF0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Doppelbesetzung aus Lehrer und Sonderpädagoge</a:t>
            </a:r>
          </a:p>
          <a:p>
            <a:r>
              <a:rPr lang="de-DE" sz="2400" dirty="0" smtClean="0">
                <a:solidFill>
                  <a:srgbClr val="DF0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inklusiven Klassen?</a:t>
            </a: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474277749"/>
              </p:ext>
            </p:extLst>
          </p:nvPr>
        </p:nvGraphicFramePr>
        <p:xfrm>
          <a:off x="2704947" y="2505054"/>
          <a:ext cx="3886353" cy="362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4581355" y="5700256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pPr algn="l"/>
            <a:r>
              <a:rPr lang="de-DE" dirty="0" smtClean="0"/>
              <a:t>ja</a:t>
            </a:r>
            <a:endParaRPr lang="de-DE" sz="1000" dirty="0"/>
          </a:p>
        </p:txBody>
      </p:sp>
      <p:sp>
        <p:nvSpPr>
          <p:cNvPr id="12" name="Textfeld 11"/>
          <p:cNvSpPr txBox="1"/>
          <p:nvPr/>
        </p:nvSpPr>
        <p:spPr>
          <a:xfrm>
            <a:off x="3681165" y="2399565"/>
            <a:ext cx="1952779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de-DE" sz="1200" dirty="0" smtClean="0">
                <a:solidFill>
                  <a:srgbClr val="4D4D4D"/>
                </a:solidFill>
              </a:rPr>
              <a:t>nein, Doppelbesetzung</a:t>
            </a:r>
            <a:endParaRPr lang="de-DE" sz="1200" dirty="0">
              <a:solidFill>
                <a:srgbClr val="4D4D4D"/>
              </a:solidFill>
            </a:endParaRPr>
          </a:p>
          <a:p>
            <a:pPr algn="ctr">
              <a:lnSpc>
                <a:spcPct val="85000"/>
              </a:lnSpc>
            </a:pPr>
            <a:r>
              <a:rPr lang="de-DE" sz="1200" dirty="0" smtClean="0">
                <a:solidFill>
                  <a:srgbClr val="4D4D4D"/>
                </a:solidFill>
              </a:rPr>
              <a:t>nicht erforderlich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828499" y="1371600"/>
            <a:ext cx="3834511" cy="7201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de-DE" sz="1600" dirty="0">
                <a:solidFill>
                  <a:srgbClr val="4D4D4D"/>
                </a:solidFill>
              </a:rPr>
              <a:t>Es sollte in inklusiven Klassen eine </a:t>
            </a:r>
          </a:p>
          <a:p>
            <a:pPr algn="ctr">
              <a:lnSpc>
                <a:spcPct val="85000"/>
              </a:lnSpc>
            </a:pPr>
            <a:r>
              <a:rPr lang="de-DE" sz="1600" dirty="0" smtClean="0">
                <a:solidFill>
                  <a:srgbClr val="4D4D4D"/>
                </a:solidFill>
              </a:rPr>
              <a:t>Doppelbesetzung </a:t>
            </a:r>
            <a:r>
              <a:rPr lang="de-DE" sz="1600" dirty="0">
                <a:solidFill>
                  <a:srgbClr val="4D4D4D"/>
                </a:solidFill>
              </a:rPr>
              <a:t>aus Lehrer und </a:t>
            </a:r>
          </a:p>
          <a:p>
            <a:pPr algn="ctr">
              <a:lnSpc>
                <a:spcPct val="85000"/>
              </a:lnSpc>
            </a:pPr>
            <a:r>
              <a:rPr lang="de-DE" sz="1600" dirty="0" smtClean="0">
                <a:solidFill>
                  <a:srgbClr val="4D4D4D"/>
                </a:solidFill>
              </a:rPr>
              <a:t>Sonderpädagoge </a:t>
            </a:r>
            <a:r>
              <a:rPr lang="de-DE" sz="1600" dirty="0">
                <a:solidFill>
                  <a:srgbClr val="4D4D4D"/>
                </a:solidFill>
              </a:rPr>
              <a:t>geben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7797628" y="6516000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Angaben in Prozent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69162112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04000" y="42381"/>
            <a:ext cx="7459606" cy="83099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de-DE" sz="2400" dirty="0" smtClean="0">
                <a:solidFill>
                  <a:srgbClr val="DF0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 eine Doppelbesetzung in inklusiven Klassen</a:t>
            </a:r>
          </a:p>
          <a:p>
            <a:r>
              <a:rPr lang="de-DE" sz="2400" dirty="0" smtClean="0">
                <a:solidFill>
                  <a:srgbClr val="DF0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schulrechtlich vorgesehen?</a:t>
            </a: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59841601"/>
              </p:ext>
            </p:extLst>
          </p:nvPr>
        </p:nvGraphicFramePr>
        <p:xfrm>
          <a:off x="2704947" y="2436474"/>
          <a:ext cx="3886353" cy="362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5561722" y="2708323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pPr algn="l"/>
            <a:r>
              <a:rPr lang="de-DE" dirty="0" smtClean="0"/>
              <a:t>ja</a:t>
            </a:r>
            <a:endParaRPr lang="de-DE" sz="1000" dirty="0"/>
          </a:p>
        </p:txBody>
      </p:sp>
      <p:sp>
        <p:nvSpPr>
          <p:cNvPr id="12" name="Textfeld 11"/>
          <p:cNvSpPr txBox="1"/>
          <p:nvPr/>
        </p:nvSpPr>
        <p:spPr>
          <a:xfrm>
            <a:off x="2911757" y="4659098"/>
            <a:ext cx="513281" cy="2492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5000"/>
              </a:lnSpc>
            </a:pPr>
            <a:r>
              <a:rPr lang="de-DE" sz="1200" dirty="0" smtClean="0">
                <a:solidFill>
                  <a:srgbClr val="4D4D4D"/>
                </a:solidFill>
              </a:rPr>
              <a:t>nein</a:t>
            </a:r>
            <a:endParaRPr lang="de-DE" sz="1200" dirty="0">
              <a:solidFill>
                <a:srgbClr val="4D4D4D"/>
              </a:solidFill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066235" y="4631398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rgbClr val="4D4D4D"/>
                </a:solidFill>
              </a:rPr>
              <a:t>weiß nicht</a:t>
            </a:r>
            <a:endParaRPr lang="de-DE" sz="1000" dirty="0">
              <a:solidFill>
                <a:srgbClr val="4D4D4D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316244" y="1371600"/>
            <a:ext cx="4859022" cy="7201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de-DE" sz="1600" dirty="0">
                <a:solidFill>
                  <a:srgbClr val="4D4D4D"/>
                </a:solidFill>
              </a:rPr>
              <a:t>Eine Doppelbesetzung aus Lehrer und </a:t>
            </a:r>
          </a:p>
          <a:p>
            <a:pPr algn="ctr">
              <a:lnSpc>
                <a:spcPct val="85000"/>
              </a:lnSpc>
            </a:pPr>
            <a:r>
              <a:rPr lang="de-DE" sz="1600" dirty="0" smtClean="0">
                <a:solidFill>
                  <a:srgbClr val="4D4D4D"/>
                </a:solidFill>
              </a:rPr>
              <a:t>Sonderpädagoge </a:t>
            </a:r>
            <a:r>
              <a:rPr lang="de-DE" sz="1600" dirty="0">
                <a:solidFill>
                  <a:srgbClr val="4D4D4D"/>
                </a:solidFill>
              </a:rPr>
              <a:t>ist im eigenen Bundesland </a:t>
            </a:r>
          </a:p>
          <a:p>
            <a:pPr algn="ctr">
              <a:lnSpc>
                <a:spcPct val="85000"/>
              </a:lnSpc>
            </a:pPr>
            <a:r>
              <a:rPr lang="de-DE" sz="1600" dirty="0" smtClean="0">
                <a:solidFill>
                  <a:srgbClr val="4D4D4D"/>
                </a:solidFill>
              </a:rPr>
              <a:t>schulrechtlich </a:t>
            </a:r>
            <a:r>
              <a:rPr lang="de-DE" sz="1600" dirty="0">
                <a:solidFill>
                  <a:srgbClr val="4D4D4D"/>
                </a:solidFill>
              </a:rPr>
              <a:t>vorgesehen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7797628" y="6516000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Angaben in Prozent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30909923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04000" y="42381"/>
            <a:ext cx="6343596" cy="83099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de-DE" sz="2400" dirty="0" smtClean="0">
                <a:solidFill>
                  <a:srgbClr val="DF0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Meinungen zur Zukunft der Förder- und</a:t>
            </a:r>
          </a:p>
          <a:p>
            <a:r>
              <a:rPr lang="de-DE" sz="2400" dirty="0" smtClean="0">
                <a:solidFill>
                  <a:srgbClr val="DF0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Sonderschulen</a:t>
            </a: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4107235090"/>
              </p:ext>
            </p:extLst>
          </p:nvPr>
        </p:nvGraphicFramePr>
        <p:xfrm>
          <a:off x="2704947" y="2596494"/>
          <a:ext cx="3886353" cy="362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6133222" y="4445683"/>
            <a:ext cx="1146468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pPr algn="l">
              <a:lnSpc>
                <a:spcPct val="85000"/>
              </a:lnSpc>
            </a:pPr>
            <a:r>
              <a:rPr lang="de-DE" dirty="0" smtClean="0"/>
              <a:t>alle erhalten</a:t>
            </a:r>
          </a:p>
          <a:p>
            <a:pPr algn="l">
              <a:lnSpc>
                <a:spcPct val="85000"/>
              </a:lnSpc>
            </a:pPr>
            <a:r>
              <a:rPr lang="de-DE" dirty="0" smtClean="0"/>
              <a:t>werden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1873250" y="4056328"/>
            <a:ext cx="1447832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5000"/>
              </a:lnSpc>
            </a:pPr>
            <a:r>
              <a:rPr lang="de-DE" sz="1200" dirty="0" smtClean="0">
                <a:solidFill>
                  <a:srgbClr val="4D4D4D"/>
                </a:solidFill>
              </a:rPr>
              <a:t>teilweise</a:t>
            </a:r>
          </a:p>
          <a:p>
            <a:pPr algn="r">
              <a:lnSpc>
                <a:spcPct val="85000"/>
              </a:lnSpc>
            </a:pPr>
            <a:r>
              <a:rPr lang="de-DE" sz="1200" dirty="0" smtClean="0">
                <a:solidFill>
                  <a:srgbClr val="4D4D4D"/>
                </a:solidFill>
              </a:rPr>
              <a:t>erhalten werden</a:t>
            </a:r>
            <a:endParaRPr lang="de-DE" sz="1200" dirty="0">
              <a:solidFill>
                <a:srgbClr val="4D4D4D"/>
              </a:solidFill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3194582" y="2657818"/>
            <a:ext cx="13532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200" dirty="0" smtClean="0">
                <a:solidFill>
                  <a:srgbClr val="4D4D4D"/>
                </a:solidFill>
              </a:rPr>
              <a:t>weiß nicht/k.A.</a:t>
            </a:r>
            <a:endParaRPr lang="de-DE" sz="1000" dirty="0">
              <a:solidFill>
                <a:srgbClr val="4D4D4D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789130" y="1371600"/>
            <a:ext cx="3913251" cy="7201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de-DE" sz="1600" dirty="0">
                <a:solidFill>
                  <a:srgbClr val="4D4D4D"/>
                </a:solidFill>
              </a:rPr>
              <a:t>Wenn ein inklusives </a:t>
            </a:r>
            <a:r>
              <a:rPr lang="de-DE" sz="1600" dirty="0" smtClean="0">
                <a:solidFill>
                  <a:srgbClr val="4D4D4D"/>
                </a:solidFill>
              </a:rPr>
              <a:t>Schulsystem</a:t>
            </a:r>
          </a:p>
          <a:p>
            <a:pPr algn="ctr">
              <a:lnSpc>
                <a:spcPct val="85000"/>
              </a:lnSpc>
            </a:pPr>
            <a:r>
              <a:rPr lang="de-DE" sz="1600" dirty="0" smtClean="0">
                <a:solidFill>
                  <a:srgbClr val="4D4D4D"/>
                </a:solidFill>
              </a:rPr>
              <a:t>errichtet </a:t>
            </a:r>
            <a:r>
              <a:rPr lang="de-DE" sz="1600" dirty="0">
                <a:solidFill>
                  <a:srgbClr val="4D4D4D"/>
                </a:solidFill>
              </a:rPr>
              <a:t>wird</a:t>
            </a:r>
            <a:r>
              <a:rPr lang="de-DE" sz="1600" dirty="0" smtClean="0">
                <a:solidFill>
                  <a:srgbClr val="4D4D4D"/>
                </a:solidFill>
              </a:rPr>
              <a:t>, sollten </a:t>
            </a:r>
            <a:r>
              <a:rPr lang="de-DE" sz="1600" dirty="0">
                <a:solidFill>
                  <a:srgbClr val="4D4D4D"/>
                </a:solidFill>
              </a:rPr>
              <a:t>die </a:t>
            </a:r>
            <a:r>
              <a:rPr lang="de-DE" sz="1600" dirty="0" smtClean="0">
                <a:solidFill>
                  <a:srgbClr val="4D4D4D"/>
                </a:solidFill>
              </a:rPr>
              <a:t>bisherigen</a:t>
            </a:r>
          </a:p>
          <a:p>
            <a:pPr algn="ctr">
              <a:lnSpc>
                <a:spcPct val="85000"/>
              </a:lnSpc>
            </a:pPr>
            <a:r>
              <a:rPr lang="de-DE" sz="1600" dirty="0" smtClean="0">
                <a:solidFill>
                  <a:srgbClr val="4D4D4D"/>
                </a:solidFill>
              </a:rPr>
              <a:t>Förder- </a:t>
            </a:r>
            <a:r>
              <a:rPr lang="de-DE" sz="1600" dirty="0">
                <a:solidFill>
                  <a:srgbClr val="4D4D4D"/>
                </a:solidFill>
              </a:rPr>
              <a:t>und Sonderschulen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7797628" y="6516000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Angaben in Prozent</a:t>
            </a:r>
            <a:endParaRPr lang="de-DE" sz="900" dirty="0"/>
          </a:p>
        </p:txBody>
      </p:sp>
      <p:sp>
        <p:nvSpPr>
          <p:cNvPr id="10" name="Textfeld 9"/>
          <p:cNvSpPr txBox="1"/>
          <p:nvPr/>
        </p:nvSpPr>
        <p:spPr>
          <a:xfrm>
            <a:off x="4547838" y="2505692"/>
            <a:ext cx="1329210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1200" dirty="0" smtClean="0">
                <a:solidFill>
                  <a:srgbClr val="4D4D4D"/>
                </a:solidFill>
              </a:rPr>
              <a:t>ganz </a:t>
            </a:r>
            <a:r>
              <a:rPr lang="de-DE" sz="1200" dirty="0" err="1" smtClean="0">
                <a:solidFill>
                  <a:srgbClr val="4D4D4D"/>
                </a:solidFill>
              </a:rPr>
              <a:t>abge</a:t>
            </a:r>
            <a:r>
              <a:rPr lang="de-DE" sz="1200" dirty="0" smtClean="0">
                <a:solidFill>
                  <a:srgbClr val="4D4D4D"/>
                </a:solidFill>
              </a:rPr>
              <a:t>-</a:t>
            </a:r>
          </a:p>
          <a:p>
            <a:pPr>
              <a:lnSpc>
                <a:spcPct val="85000"/>
              </a:lnSpc>
            </a:pPr>
            <a:r>
              <a:rPr lang="de-DE" sz="1200" dirty="0" smtClean="0">
                <a:solidFill>
                  <a:srgbClr val="4D4D4D"/>
                </a:solidFill>
              </a:rPr>
              <a:t>schafft werden</a:t>
            </a:r>
            <a:endParaRPr lang="de-DE" sz="1200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9854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04000" y="411713"/>
            <a:ext cx="6225294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de-DE" sz="2400" dirty="0" smtClean="0">
                <a:solidFill>
                  <a:srgbClr val="DF0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Beurteilung des Fortbildungsangebotes</a:t>
            </a: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206231642"/>
              </p:ext>
            </p:extLst>
          </p:nvPr>
        </p:nvGraphicFramePr>
        <p:xfrm>
          <a:off x="2704947" y="2596494"/>
          <a:ext cx="3886353" cy="362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5909206" y="5122195"/>
            <a:ext cx="1104790" cy="2492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pPr algn="l">
              <a:lnSpc>
                <a:spcPct val="85000"/>
              </a:lnSpc>
            </a:pPr>
            <a:r>
              <a:rPr lang="de-DE" dirty="0" smtClean="0"/>
              <a:t>weniger gut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2163454" y="4323028"/>
            <a:ext cx="1181734" cy="2492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5000"/>
              </a:lnSpc>
            </a:pPr>
            <a:r>
              <a:rPr lang="de-DE" sz="1200" dirty="0" smtClean="0">
                <a:solidFill>
                  <a:srgbClr val="4D4D4D"/>
                </a:solidFill>
              </a:rPr>
              <a:t>gar nicht gut</a:t>
            </a:r>
            <a:endParaRPr lang="de-DE" sz="1200" dirty="0">
              <a:solidFill>
                <a:srgbClr val="4D4D4D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694649" y="1371600"/>
            <a:ext cx="4102213" cy="7201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de-DE" sz="1600" dirty="0">
                <a:solidFill>
                  <a:srgbClr val="4D4D4D"/>
                </a:solidFill>
              </a:rPr>
              <a:t>Das Fortbildungsangebot, um sich auf</a:t>
            </a:r>
          </a:p>
          <a:p>
            <a:pPr algn="ctr">
              <a:lnSpc>
                <a:spcPct val="85000"/>
              </a:lnSpc>
            </a:pPr>
            <a:r>
              <a:rPr lang="de-DE" sz="1600" dirty="0" smtClean="0">
                <a:solidFill>
                  <a:srgbClr val="4D4D4D"/>
                </a:solidFill>
              </a:rPr>
              <a:t>die </a:t>
            </a:r>
            <a:r>
              <a:rPr lang="de-DE" sz="1600" dirty="0">
                <a:solidFill>
                  <a:srgbClr val="4D4D4D"/>
                </a:solidFill>
              </a:rPr>
              <a:t>Arbeit mit inklusiven Schulklassen</a:t>
            </a:r>
          </a:p>
          <a:p>
            <a:pPr algn="ctr">
              <a:lnSpc>
                <a:spcPct val="85000"/>
              </a:lnSpc>
            </a:pPr>
            <a:r>
              <a:rPr lang="de-DE" sz="1600" dirty="0" smtClean="0">
                <a:solidFill>
                  <a:srgbClr val="4D4D4D"/>
                </a:solidFill>
              </a:rPr>
              <a:t>vorzubereiten</a:t>
            </a:r>
            <a:r>
              <a:rPr lang="de-DE" sz="1600" dirty="0">
                <a:solidFill>
                  <a:srgbClr val="4D4D4D"/>
                </a:solidFill>
              </a:rPr>
              <a:t>, beurteilen als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7797628" y="6516000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Angaben in Prozent</a:t>
            </a:r>
            <a:endParaRPr lang="de-DE" sz="900" dirty="0"/>
          </a:p>
        </p:txBody>
      </p:sp>
      <p:sp>
        <p:nvSpPr>
          <p:cNvPr id="10" name="Textfeld 9"/>
          <p:cNvSpPr txBox="1"/>
          <p:nvPr/>
        </p:nvSpPr>
        <p:spPr>
          <a:xfrm>
            <a:off x="5264118" y="2736302"/>
            <a:ext cx="970137" cy="2492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1200" dirty="0" smtClean="0">
                <a:solidFill>
                  <a:srgbClr val="4D4D4D"/>
                </a:solidFill>
              </a:rPr>
              <a:t>(sehr) gut</a:t>
            </a:r>
            <a:endParaRPr lang="de-DE" sz="1200" dirty="0">
              <a:solidFill>
                <a:srgbClr val="4D4D4D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368048" y="2685742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solidFill>
                  <a:srgbClr val="4D4D4D"/>
                </a:solidFill>
              </a:rPr>
              <a:t>weiß nicht</a:t>
            </a:r>
            <a:endParaRPr lang="de-DE" sz="1000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030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04000" y="42381"/>
            <a:ext cx="5926622" cy="83099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de-DE" sz="2400" dirty="0" smtClean="0">
                <a:solidFill>
                  <a:srgbClr val="DF0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Barrierefreiheit der Schule für Kinder</a:t>
            </a:r>
          </a:p>
          <a:p>
            <a:r>
              <a:rPr lang="de-DE" sz="2400" dirty="0" smtClean="0">
                <a:solidFill>
                  <a:srgbClr val="DF0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 Behinderung?</a:t>
            </a: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411335117"/>
              </p:ext>
            </p:extLst>
          </p:nvPr>
        </p:nvGraphicFramePr>
        <p:xfrm>
          <a:off x="2704947" y="2398374"/>
          <a:ext cx="3886353" cy="362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6133222" y="4554648"/>
            <a:ext cx="1047082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pPr algn="l">
              <a:lnSpc>
                <a:spcPct val="85000"/>
              </a:lnSpc>
            </a:pPr>
            <a:r>
              <a:rPr lang="de-DE" dirty="0" smtClean="0"/>
              <a:t>nahezu</a:t>
            </a:r>
          </a:p>
          <a:p>
            <a:pPr algn="l">
              <a:lnSpc>
                <a:spcPct val="85000"/>
              </a:lnSpc>
            </a:pPr>
            <a:r>
              <a:rPr lang="de-DE" smtClean="0"/>
              <a:t>barrierefrei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1934605" y="4315408"/>
            <a:ext cx="1414233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5000"/>
              </a:lnSpc>
            </a:pPr>
            <a:r>
              <a:rPr lang="de-DE" sz="1200" dirty="0" smtClean="0">
                <a:solidFill>
                  <a:srgbClr val="4D4D4D"/>
                </a:solidFill>
              </a:rPr>
              <a:t>überhaupt nicht</a:t>
            </a:r>
          </a:p>
          <a:p>
            <a:pPr algn="r">
              <a:lnSpc>
                <a:spcPct val="85000"/>
              </a:lnSpc>
            </a:pPr>
            <a:r>
              <a:rPr lang="de-DE" sz="1200" dirty="0" smtClean="0">
                <a:solidFill>
                  <a:srgbClr val="4D4D4D"/>
                </a:solidFill>
              </a:rPr>
              <a:t>barrierefrei</a:t>
            </a:r>
            <a:endParaRPr lang="de-DE" sz="1200" dirty="0">
              <a:solidFill>
                <a:srgbClr val="4D4D4D"/>
              </a:solidFill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4524928" y="5503475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smtClean="0">
                <a:solidFill>
                  <a:srgbClr val="4D4D4D"/>
                </a:solidFill>
              </a:rPr>
              <a:t>weiß nicht</a:t>
            </a:r>
            <a:endParaRPr lang="de-DE" sz="1000" dirty="0">
              <a:solidFill>
                <a:srgbClr val="4D4D4D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080877" y="1371600"/>
            <a:ext cx="3329758" cy="5109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de-DE" sz="1600" dirty="0">
                <a:solidFill>
                  <a:srgbClr val="4D4D4D"/>
                </a:solidFill>
              </a:rPr>
              <a:t>Ihre Schule ist für </a:t>
            </a:r>
            <a:r>
              <a:rPr lang="de-DE" sz="1600" dirty="0" smtClean="0">
                <a:solidFill>
                  <a:srgbClr val="4D4D4D"/>
                </a:solidFill>
              </a:rPr>
              <a:t>Schulkinder</a:t>
            </a:r>
          </a:p>
          <a:p>
            <a:pPr algn="ctr">
              <a:lnSpc>
                <a:spcPct val="85000"/>
              </a:lnSpc>
            </a:pPr>
            <a:r>
              <a:rPr lang="de-DE" sz="1600" dirty="0" smtClean="0">
                <a:solidFill>
                  <a:srgbClr val="4D4D4D"/>
                </a:solidFill>
              </a:rPr>
              <a:t>mit </a:t>
            </a:r>
            <a:r>
              <a:rPr lang="de-DE" sz="1600" dirty="0">
                <a:solidFill>
                  <a:srgbClr val="4D4D4D"/>
                </a:solidFill>
              </a:rPr>
              <a:t>Behinderung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7797628" y="6516000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Angaben in Prozent</a:t>
            </a:r>
            <a:endParaRPr lang="de-DE" sz="900" dirty="0"/>
          </a:p>
        </p:txBody>
      </p:sp>
      <p:sp>
        <p:nvSpPr>
          <p:cNvPr id="10" name="Textfeld 9"/>
          <p:cNvSpPr txBox="1"/>
          <p:nvPr/>
        </p:nvSpPr>
        <p:spPr>
          <a:xfrm>
            <a:off x="5369626" y="2459698"/>
            <a:ext cx="1048685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</a:pPr>
            <a:r>
              <a:rPr lang="de-DE" sz="1200" dirty="0" smtClean="0">
                <a:solidFill>
                  <a:srgbClr val="4D4D4D"/>
                </a:solidFill>
              </a:rPr>
              <a:t>vollständig</a:t>
            </a:r>
          </a:p>
          <a:p>
            <a:pPr>
              <a:lnSpc>
                <a:spcPct val="85000"/>
              </a:lnSpc>
            </a:pPr>
            <a:r>
              <a:rPr lang="de-DE" sz="1200" dirty="0" smtClean="0">
                <a:solidFill>
                  <a:srgbClr val="4D4D4D"/>
                </a:solidFill>
              </a:rPr>
              <a:t>barrierefrei</a:t>
            </a:r>
          </a:p>
        </p:txBody>
      </p:sp>
    </p:spTree>
    <p:extLst>
      <p:ext uri="{BB962C8B-B14F-4D97-AF65-F5344CB8AC3E}">
        <p14:creationId xmlns:p14="http://schemas.microsoft.com/office/powerpoint/2010/main" val="294689966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04000" y="411713"/>
            <a:ext cx="7578228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de-DE" sz="2400" dirty="0" smtClean="0">
                <a:solidFill>
                  <a:srgbClr val="DF002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Eigene Erfahrungen mit inklusiven Lerngruppen</a:t>
            </a: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147538652"/>
              </p:ext>
            </p:extLst>
          </p:nvPr>
        </p:nvGraphicFramePr>
        <p:xfrm>
          <a:off x="2704947" y="2360274"/>
          <a:ext cx="3886353" cy="362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Textfeld 21"/>
          <p:cNvSpPr txBox="1"/>
          <p:nvPr/>
        </p:nvSpPr>
        <p:spPr>
          <a:xfrm>
            <a:off x="3234764" y="1371600"/>
            <a:ext cx="3021981" cy="5109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de-DE" sz="1600" dirty="0">
                <a:solidFill>
                  <a:srgbClr val="4D4D4D"/>
                </a:solidFill>
              </a:rPr>
              <a:t>Es unterrichten </a:t>
            </a:r>
            <a:r>
              <a:rPr lang="de-DE" sz="1600" dirty="0" smtClean="0">
                <a:solidFill>
                  <a:srgbClr val="4D4D4D"/>
                </a:solidFill>
              </a:rPr>
              <a:t>auch selbst</a:t>
            </a:r>
          </a:p>
          <a:p>
            <a:pPr algn="ctr">
              <a:lnSpc>
                <a:spcPct val="85000"/>
              </a:lnSpc>
            </a:pPr>
            <a:r>
              <a:rPr lang="de-DE" sz="1600" dirty="0" smtClean="0">
                <a:solidFill>
                  <a:srgbClr val="4D4D4D"/>
                </a:solidFill>
              </a:rPr>
              <a:t>in inklusiven Lerngruppen</a:t>
            </a:r>
            <a:endParaRPr lang="de-DE" sz="1600" dirty="0">
              <a:solidFill>
                <a:srgbClr val="4D4D4D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7797628" y="6516000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Angaben in Prozent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17968912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1">
  <a:themeElements>
    <a:clrScheme name="forsa CI Hausfarben">
      <a:dk1>
        <a:srgbClr val="DF0024"/>
      </a:dk1>
      <a:lt1>
        <a:srgbClr val="FFFFFF"/>
      </a:lt1>
      <a:dk2>
        <a:srgbClr val="DF0024"/>
      </a:dk2>
      <a:lt2>
        <a:srgbClr val="4D4D4D"/>
      </a:lt2>
      <a:accent1>
        <a:srgbClr val="FF4545"/>
      </a:accent1>
      <a:accent2>
        <a:srgbClr val="FF8383"/>
      </a:accent2>
      <a:accent3>
        <a:srgbClr val="FFC1C1"/>
      </a:accent3>
      <a:accent4>
        <a:srgbClr val="7F7F7F"/>
      </a:accent4>
      <a:accent5>
        <a:srgbClr val="B4B4B4"/>
      </a:accent5>
      <a:accent6>
        <a:srgbClr val="E6E6E6"/>
      </a:accent6>
      <a:hlink>
        <a:srgbClr val="B4B4B4"/>
      </a:hlink>
      <a:folHlink>
        <a:srgbClr val="E6E6E6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non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solidFill>
          <a:srgbClr val="000080"/>
        </a:solidFill>
        <a:ln w="6350" cap="flat" cmpd="sng" algn="ctr">
          <a:solidFill>
            <a:schemeClr val="bg2"/>
          </a:solidFill>
          <a:prstDash val="solid"/>
          <a:round/>
          <a:headEnd type="none" w="med" len="med"/>
          <a:tailEnd type="arrow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C80000"/>
        </a:dk2>
        <a:lt2>
          <a:srgbClr val="969696"/>
        </a:lt2>
        <a:accent1>
          <a:srgbClr val="EE3712"/>
        </a:accent1>
        <a:accent2>
          <a:srgbClr val="F48562"/>
        </a:accent2>
        <a:accent3>
          <a:srgbClr val="FFFFFF"/>
        </a:accent3>
        <a:accent4>
          <a:srgbClr val="000000"/>
        </a:accent4>
        <a:accent5>
          <a:srgbClr val="F5AEAA"/>
        </a:accent5>
        <a:accent6>
          <a:srgbClr val="DD7858"/>
        </a:accent6>
        <a:hlink>
          <a:srgbClr val="3D7BB9"/>
        </a:hlink>
        <a:folHlink>
          <a:srgbClr val="2A54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C42D21"/>
        </a:dk2>
        <a:lt2>
          <a:srgbClr val="969696"/>
        </a:lt2>
        <a:accent1>
          <a:srgbClr val="C42D21"/>
        </a:accent1>
        <a:accent2>
          <a:srgbClr val="F48562"/>
        </a:accent2>
        <a:accent3>
          <a:srgbClr val="FFFFFF"/>
        </a:accent3>
        <a:accent4>
          <a:srgbClr val="000000"/>
        </a:accent4>
        <a:accent5>
          <a:srgbClr val="DEADAB"/>
        </a:accent5>
        <a:accent6>
          <a:srgbClr val="DD7858"/>
        </a:accent6>
        <a:hlink>
          <a:srgbClr val="3D7BB9"/>
        </a:hlink>
        <a:folHlink>
          <a:srgbClr val="2A54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C42D21"/>
        </a:dk2>
        <a:lt2>
          <a:srgbClr val="969696"/>
        </a:lt2>
        <a:accent1>
          <a:srgbClr val="EC685D"/>
        </a:accent1>
        <a:accent2>
          <a:srgbClr val="F29A93"/>
        </a:accent2>
        <a:accent3>
          <a:srgbClr val="FFFFFF"/>
        </a:accent3>
        <a:accent4>
          <a:srgbClr val="000000"/>
        </a:accent4>
        <a:accent5>
          <a:srgbClr val="F4B9B6"/>
        </a:accent5>
        <a:accent6>
          <a:srgbClr val="DB8B85"/>
        </a:accent6>
        <a:hlink>
          <a:srgbClr val="88A9C0"/>
        </a:hlink>
        <a:folHlink>
          <a:srgbClr val="4175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6">
        <a:dk1>
          <a:srgbClr val="000000"/>
        </a:dk1>
        <a:lt1>
          <a:srgbClr val="FFFFFF"/>
        </a:lt1>
        <a:dk2>
          <a:srgbClr val="C00418"/>
        </a:dk2>
        <a:lt2>
          <a:srgbClr val="D9D2CF"/>
        </a:lt2>
        <a:accent1>
          <a:srgbClr val="D86748"/>
        </a:accent1>
        <a:accent2>
          <a:srgbClr val="ECB59D"/>
        </a:accent2>
        <a:accent3>
          <a:srgbClr val="FFFFFF"/>
        </a:accent3>
        <a:accent4>
          <a:srgbClr val="000000"/>
        </a:accent4>
        <a:accent5>
          <a:srgbClr val="E9B8B1"/>
        </a:accent5>
        <a:accent6>
          <a:srgbClr val="D6A48E"/>
        </a:accent6>
        <a:hlink>
          <a:srgbClr val="B0A5A1"/>
        </a:hlink>
        <a:folHlink>
          <a:srgbClr val="85746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283</Words>
  <Application>Microsoft Office PowerPoint</Application>
  <PresentationFormat>A4-Papier (210x297 mm)</PresentationFormat>
  <Paragraphs>97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Test1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Birger Hamisch</dc:creator>
  <cp:lastModifiedBy>Birger Hamisch</cp:lastModifiedBy>
  <cp:revision>278</cp:revision>
  <cp:lastPrinted>2015-05-08T08:11:08Z</cp:lastPrinted>
  <dcterms:created xsi:type="dcterms:W3CDTF">2015-03-04T11:32:42Z</dcterms:created>
  <dcterms:modified xsi:type="dcterms:W3CDTF">2015-05-08T10:31:48Z</dcterms:modified>
</cp:coreProperties>
</file>