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drawings/drawing2.xml" ContentType="application/vnd.openxmlformats-officedocument.drawingml.chartshape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docProps/custom.xml" ContentType="application/vnd.openxmlformats-officedocument.custom-properties+xml"/>
  <Override PartName="/ppt/tags/tag14.xml" ContentType="application/vnd.openxmlformats-officedocument.presentationml.tags+xml"/>
  <Override PartName="/ppt/tags/tag25.xml" ContentType="application/vnd.openxmlformats-officedocument.presentationml.tags+xml"/>
  <Default Extension="xlsx" ContentType="application/vnd.openxmlformats-officedocument.spreadsheetml.sheet"/>
  <Override PartName="/ppt/tags/tag12.xml" ContentType="application/vnd.openxmlformats-officedocument.presentationml.tags+xml"/>
  <Override PartName="/ppt/tags/tag13.xml" ContentType="application/vnd.openxmlformats-officedocument.presentationml.tags+xml"/>
  <Override PartName="/ppt/charts/chart3.xml" ContentType="application/vnd.openxmlformats-officedocument.drawingml.chart+xml"/>
  <Override PartName="/ppt/tags/tag22.xml" ContentType="application/vnd.openxmlformats-officedocument.presentationml.tags+xml"/>
  <Override PartName="/ppt/charts/chart4.xml" ContentType="application/vnd.openxmlformats-officedocument.drawingml.chart+xml"/>
  <Override PartName="/ppt/tags/tag23.xml" ContentType="application/vnd.openxmlformats-officedocument.presentationml.tags+xml"/>
  <Override PartName="/ppt/notesSlides/notesSlide6.xml" ContentType="application/vnd.openxmlformats-officedocument.presentationml.notesSlide+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charts/chart1.xml" ContentType="application/vnd.openxmlformats-officedocument.drawingml.chart+xml"/>
  <Override PartName="/ppt/tags/tag11.xml" ContentType="application/vnd.openxmlformats-officedocument.presentationml.tags+xml"/>
  <Override PartName="/ppt/charts/chart2.xml" ContentType="application/vnd.openxmlformats-officedocument.drawingml.chart+xml"/>
  <Override PartName="/ppt/notesSlides/notesSlide4.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tags/tag7.xml" ContentType="application/vnd.openxmlformats-officedocument.presentationml.tags+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drawings/drawing1.xml" ContentType="application/vnd.openxmlformats-officedocument.drawingml.chartshapes+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ags/tag19.xml" ContentType="application/vnd.openxmlformats-officedocument.presentationml.tags+xml"/>
  <Override PartName="/docProps/app.xml" ContentType="application/vnd.openxmlformats-officedocument.extended-properties+xml"/>
  <Override PartName="/ppt/slideLayouts/slideLayout12.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Override PartName="/ppt/slideLayouts/slideLayout10.xml" ContentType="application/vnd.openxmlformats-officedocument.presentationml.slideLayout+xml"/>
  <Override PartName="/ppt/tags/tag15.xml" ContentType="application/vnd.openxmlformats-officedocument.presentationml.tags+xml"/>
  <Override PartName="/ppt/tags/tag24.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0"/>
  </p:notesMasterIdLst>
  <p:handoutMasterIdLst>
    <p:handoutMasterId r:id="rId11"/>
  </p:handoutMasterIdLst>
  <p:sldIdLst>
    <p:sldId id="293" r:id="rId2"/>
    <p:sldId id="389" r:id="rId3"/>
    <p:sldId id="267" r:id="rId4"/>
    <p:sldId id="357" r:id="rId5"/>
    <p:sldId id="386" r:id="rId6"/>
    <p:sldId id="385" r:id="rId7"/>
    <p:sldId id="387" r:id="rId8"/>
    <p:sldId id="388" r:id="rId9"/>
  </p:sldIdLst>
  <p:sldSz cx="9144000" cy="6858000" type="screen4x3"/>
  <p:notesSz cx="6794500" cy="9931400"/>
  <p:custDataLst>
    <p:tags r:id="rId12"/>
  </p:custDataLst>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4599"/>
    <a:srgbClr val="F69D1F"/>
    <a:srgbClr val="FFCC00"/>
    <a:srgbClr val="009EE0"/>
    <a:srgbClr val="3399CC"/>
    <a:srgbClr val="AA0065"/>
    <a:srgbClr val="339966"/>
    <a:srgbClr val="43AEFF"/>
    <a:srgbClr val="0070C4"/>
    <a:srgbClr val="0066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22" autoAdjust="0"/>
    <p:restoredTop sz="95647" autoAdjust="0"/>
  </p:normalViewPr>
  <p:slideViewPr>
    <p:cSldViewPr snapToGrid="0" showGuides="1">
      <p:cViewPr>
        <p:scale>
          <a:sx n="105" d="100"/>
          <a:sy n="105" d="100"/>
        </p:scale>
        <p:origin x="-754" y="-58"/>
      </p:cViewPr>
      <p:guideLst>
        <p:guide orient="horz" pos="2151"/>
        <p:guide orient="horz" pos="117"/>
        <p:guide orient="horz" pos="908"/>
        <p:guide orient="horz" pos="3763"/>
        <p:guide orient="horz" pos="3903"/>
        <p:guide orient="horz" pos="4210"/>
        <p:guide pos="2880"/>
        <p:guide/>
        <p:guide pos="5391"/>
        <p:guide pos="5624"/>
        <p:guide pos="126"/>
        <p:guide pos="216"/>
        <p:guide pos="5524"/>
        <p:guide pos="4939"/>
        <p:guide pos="5709"/>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Arbeitsblat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Office_Excel-Arbeitsblat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Arbeitsblat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Arbeitsblat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Arbeitsblatt5.xlsx"/></Relationships>
</file>

<file path=ppt/charts/chart1.xml><?xml version="1.0" encoding="utf-8"?>
<c:chartSpace xmlns:c="http://schemas.openxmlformats.org/drawingml/2006/chart" xmlns:a="http://schemas.openxmlformats.org/drawingml/2006/main" xmlns:r="http://schemas.openxmlformats.org/officeDocument/2006/relationships">
  <c:lang val="de-DE"/>
  <c:chart>
    <c:autoTitleDeleted val="1"/>
    <c:plotArea>
      <c:layout>
        <c:manualLayout>
          <c:layoutTarget val="inner"/>
          <c:xMode val="edge"/>
          <c:yMode val="edge"/>
          <c:x val="0"/>
          <c:y val="0"/>
          <c:w val="0.99966232359968454"/>
          <c:h val="0.98385946877567643"/>
        </c:manualLayout>
      </c:layout>
      <c:barChart>
        <c:barDir val="col"/>
        <c:grouping val="clustered"/>
        <c:ser>
          <c:idx val="2"/>
          <c:order val="0"/>
          <c:tx>
            <c:strRef>
              <c:f>Sheet1!$A$2</c:f>
              <c:strCache>
                <c:ptCount val="1"/>
                <c:pt idx="0">
                  <c:v>Gemeinsames Lernen in der Grundschule 2013</c:v>
                </c:pt>
              </c:strCache>
            </c:strRef>
          </c:tx>
          <c:spPr>
            <a:solidFill>
              <a:srgbClr val="FF0000"/>
            </a:solidFill>
            <a:ln w="12700">
              <a:solidFill>
                <a:srgbClr val="FFFFFF"/>
              </a:solidFill>
              <a:prstDash val="solid"/>
            </a:ln>
          </c:spPr>
          <c:dPt>
            <c:idx val="0"/>
            <c:spPr>
              <a:solidFill>
                <a:srgbClr val="004599"/>
              </a:solidFill>
              <a:ln w="12700">
                <a:solidFill>
                  <a:srgbClr val="FFFFFF"/>
                </a:solidFill>
                <a:prstDash val="solid"/>
              </a:ln>
            </c:spPr>
          </c:dPt>
          <c:dPt>
            <c:idx val="1"/>
            <c:spPr>
              <a:solidFill>
                <a:srgbClr val="004599"/>
              </a:solidFill>
              <a:ln w="12700">
                <a:solidFill>
                  <a:srgbClr val="FFFFFF"/>
                </a:solidFill>
                <a:prstDash val="solid"/>
              </a:ln>
            </c:spPr>
          </c:dPt>
          <c:dPt>
            <c:idx val="2"/>
            <c:spPr>
              <a:solidFill>
                <a:srgbClr val="004599"/>
              </a:solidFill>
              <a:ln w="12700">
                <a:solidFill>
                  <a:srgbClr val="FFFFFF"/>
                </a:solidFill>
                <a:prstDash val="solid"/>
              </a:ln>
            </c:spPr>
          </c:dPt>
          <c:dPt>
            <c:idx val="3"/>
            <c:spPr>
              <a:solidFill>
                <a:srgbClr val="004599"/>
              </a:solidFill>
              <a:ln w="12700">
                <a:solidFill>
                  <a:srgbClr val="FFFFFF"/>
                </a:solidFill>
                <a:prstDash val="solid"/>
              </a:ln>
            </c:spPr>
          </c:dPt>
          <c:dLbls>
            <c:spPr>
              <a:noFill/>
              <a:ln w="25400">
                <a:noFill/>
              </a:ln>
            </c:spPr>
            <c:txPr>
              <a:bodyPr/>
              <a:lstStyle/>
              <a:p>
                <a:pPr>
                  <a:defRPr sz="1400" b="0" i="0" u="none" strike="noStrike" baseline="0">
                    <a:solidFill>
                      <a:schemeClr val="tx1"/>
                    </a:solidFill>
                    <a:latin typeface="Arial"/>
                    <a:ea typeface="Arial"/>
                    <a:cs typeface="Arial"/>
                  </a:defRPr>
                </a:pPr>
                <a:endParaRPr lang="de-DE"/>
              </a:p>
            </c:txPr>
            <c:showVal val="1"/>
          </c:dLbls>
          <c:cat>
            <c:strRef>
              <c:f>Sheet1!$B$1:$E$1</c:f>
              <c:strCache>
                <c:ptCount val="3"/>
                <c:pt idx="0">
                  <c:v>Große Vorteile</c:v>
                </c:pt>
                <c:pt idx="1">
                  <c:v>Eher Vorteile</c:v>
                </c:pt>
                <c:pt idx="2">
                  <c:v>Eher Nachteile Große Nachteile</c:v>
                </c:pt>
              </c:strCache>
            </c:strRef>
          </c:cat>
          <c:val>
            <c:numRef>
              <c:f>Sheet1!$B$2:$E$2</c:f>
              <c:numCache>
                <c:formatCode>General</c:formatCode>
                <c:ptCount val="4"/>
                <c:pt idx="0">
                  <c:v>21</c:v>
                </c:pt>
                <c:pt idx="1">
                  <c:v>50</c:v>
                </c:pt>
                <c:pt idx="2">
                  <c:v>20</c:v>
                </c:pt>
                <c:pt idx="3">
                  <c:v>5</c:v>
                </c:pt>
              </c:numCache>
            </c:numRef>
          </c:val>
        </c:ser>
        <c:ser>
          <c:idx val="0"/>
          <c:order val="1"/>
          <c:tx>
            <c:strRef>
              <c:f>Sheet1!$A$3</c:f>
              <c:strCache>
                <c:ptCount val="1"/>
                <c:pt idx="0">
                  <c:v>Gemeinsames Lernen in der Grundschule 2011</c:v>
                </c:pt>
              </c:strCache>
            </c:strRef>
          </c:tx>
          <c:spPr>
            <a:solidFill>
              <a:schemeClr val="bg1">
                <a:lumMod val="65000"/>
              </a:schemeClr>
            </a:solidFill>
          </c:spPr>
          <c:cat>
            <c:strRef>
              <c:f>Sheet1!$B$1:$E$1</c:f>
              <c:strCache>
                <c:ptCount val="3"/>
                <c:pt idx="0">
                  <c:v>Große Vorteile</c:v>
                </c:pt>
                <c:pt idx="1">
                  <c:v>Eher Vorteile</c:v>
                </c:pt>
                <c:pt idx="2">
                  <c:v>Eher Nachteile Große Nachteile</c:v>
                </c:pt>
              </c:strCache>
            </c:strRef>
          </c:cat>
          <c:val>
            <c:numRef>
              <c:f>Sheet1!$B$3:$E$3</c:f>
              <c:numCache>
                <c:formatCode>General</c:formatCode>
                <c:ptCount val="4"/>
                <c:pt idx="0">
                  <c:v>25</c:v>
                </c:pt>
                <c:pt idx="1">
                  <c:v>50</c:v>
                </c:pt>
                <c:pt idx="2">
                  <c:v>17</c:v>
                </c:pt>
                <c:pt idx="3">
                  <c:v>4</c:v>
                </c:pt>
              </c:numCache>
            </c:numRef>
          </c:val>
        </c:ser>
        <c:dLbls>
          <c:showVal val="1"/>
        </c:dLbls>
        <c:gapWidth val="100"/>
        <c:overlap val="-17"/>
        <c:axId val="115875840"/>
        <c:axId val="115877376"/>
      </c:barChart>
      <c:catAx>
        <c:axId val="115875840"/>
        <c:scaling>
          <c:orientation val="minMax"/>
        </c:scaling>
        <c:axPos val="b"/>
        <c:majorTickMark val="none"/>
        <c:tickLblPos val="none"/>
        <c:spPr>
          <a:ln w="12700">
            <a:solidFill>
              <a:srgbClr val="ADADAD"/>
            </a:solidFill>
            <a:prstDash val="solid"/>
          </a:ln>
        </c:spPr>
        <c:crossAx val="115877376"/>
        <c:crossesAt val="0"/>
        <c:auto val="1"/>
        <c:lblAlgn val="ctr"/>
        <c:lblOffset val="100"/>
        <c:tickMarkSkip val="1"/>
      </c:catAx>
      <c:valAx>
        <c:axId val="115877376"/>
        <c:scaling>
          <c:orientation val="minMax"/>
        </c:scaling>
        <c:delete val="1"/>
        <c:axPos val="l"/>
        <c:numFmt formatCode="General" sourceLinked="1"/>
        <c:tickLblPos val="none"/>
        <c:crossAx val="115875840"/>
        <c:crosses val="autoZero"/>
        <c:crossBetween val="between"/>
        <c:majorUnit val="20"/>
        <c:minorUnit val="20"/>
      </c:valAx>
      <c:spPr>
        <a:noFill/>
        <a:ln w="25400">
          <a:noFill/>
        </a:ln>
      </c:spPr>
    </c:plotArea>
    <c:plotVisOnly val="1"/>
    <c:dispBlanksAs val="gap"/>
  </c:chart>
  <c:spPr>
    <a:noFill/>
    <a:ln>
      <a:noFill/>
    </a:ln>
  </c:spPr>
  <c:txPr>
    <a:bodyPr/>
    <a:lstStyle/>
    <a:p>
      <a:pPr>
        <a:defRPr sz="1400" b="0" i="0" u="none" strike="noStrike" baseline="0">
          <a:solidFill>
            <a:schemeClr val="tx1"/>
          </a:solidFill>
          <a:latin typeface="Arial"/>
          <a:ea typeface="Arial"/>
          <a:cs typeface="Arial"/>
        </a:defRPr>
      </a:pPr>
      <a:endParaRPr lang="de-DE"/>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lang val="de-DE"/>
  <c:chart>
    <c:autoTitleDeleted val="1"/>
    <c:plotArea>
      <c:layout>
        <c:manualLayout>
          <c:layoutTarget val="inner"/>
          <c:xMode val="edge"/>
          <c:yMode val="edge"/>
          <c:x val="0"/>
          <c:y val="0"/>
          <c:w val="0.99966232359968454"/>
          <c:h val="0.98385946877567643"/>
        </c:manualLayout>
      </c:layout>
      <c:barChart>
        <c:barDir val="col"/>
        <c:grouping val="clustered"/>
        <c:ser>
          <c:idx val="2"/>
          <c:order val="0"/>
          <c:tx>
            <c:strRef>
              <c:f>Sheet1!$A$2</c:f>
              <c:strCache>
                <c:ptCount val="1"/>
                <c:pt idx="0">
                  <c:v>Gemeinsames Lernen in weiterführender Schule 2013</c:v>
                </c:pt>
              </c:strCache>
            </c:strRef>
          </c:tx>
          <c:spPr>
            <a:solidFill>
              <a:srgbClr val="FF0000"/>
            </a:solidFill>
            <a:ln w="12700">
              <a:solidFill>
                <a:srgbClr val="FFFFFF"/>
              </a:solidFill>
              <a:prstDash val="solid"/>
            </a:ln>
          </c:spPr>
          <c:dPt>
            <c:idx val="0"/>
            <c:spPr>
              <a:solidFill>
                <a:srgbClr val="004599"/>
              </a:solidFill>
              <a:ln w="12700">
                <a:solidFill>
                  <a:srgbClr val="FFFFFF"/>
                </a:solidFill>
                <a:prstDash val="solid"/>
              </a:ln>
            </c:spPr>
          </c:dPt>
          <c:dPt>
            <c:idx val="1"/>
            <c:spPr>
              <a:solidFill>
                <a:srgbClr val="004599"/>
              </a:solidFill>
              <a:ln w="12700">
                <a:solidFill>
                  <a:srgbClr val="FFFFFF"/>
                </a:solidFill>
                <a:prstDash val="solid"/>
              </a:ln>
            </c:spPr>
          </c:dPt>
          <c:dPt>
            <c:idx val="2"/>
            <c:spPr>
              <a:solidFill>
                <a:srgbClr val="004599"/>
              </a:solidFill>
              <a:ln w="12700">
                <a:solidFill>
                  <a:srgbClr val="FFFFFF"/>
                </a:solidFill>
                <a:prstDash val="solid"/>
              </a:ln>
            </c:spPr>
          </c:dPt>
          <c:dPt>
            <c:idx val="3"/>
            <c:spPr>
              <a:solidFill>
                <a:srgbClr val="004599"/>
              </a:solidFill>
              <a:ln w="12700">
                <a:solidFill>
                  <a:srgbClr val="FFFFFF"/>
                </a:solidFill>
                <a:prstDash val="solid"/>
              </a:ln>
            </c:spPr>
          </c:dPt>
          <c:dLbls>
            <c:spPr>
              <a:noFill/>
              <a:ln w="25400">
                <a:noFill/>
              </a:ln>
            </c:spPr>
            <c:txPr>
              <a:bodyPr/>
              <a:lstStyle/>
              <a:p>
                <a:pPr>
                  <a:defRPr sz="1400" b="0" i="0" u="none" strike="noStrike" baseline="0">
                    <a:solidFill>
                      <a:schemeClr val="tx1"/>
                    </a:solidFill>
                    <a:latin typeface="Arial"/>
                    <a:ea typeface="Arial"/>
                    <a:cs typeface="Arial"/>
                  </a:defRPr>
                </a:pPr>
                <a:endParaRPr lang="de-DE"/>
              </a:p>
            </c:txPr>
            <c:showVal val="1"/>
          </c:dLbls>
          <c:cat>
            <c:strRef>
              <c:f>Sheet1!$B$1:$E$1</c:f>
              <c:strCache>
                <c:ptCount val="3"/>
                <c:pt idx="0">
                  <c:v>Große Vorteile</c:v>
                </c:pt>
                <c:pt idx="1">
                  <c:v>Eher Vorteile</c:v>
                </c:pt>
                <c:pt idx="2">
                  <c:v>Eher Nachteile Große Nachteile</c:v>
                </c:pt>
              </c:strCache>
            </c:strRef>
          </c:cat>
          <c:val>
            <c:numRef>
              <c:f>Sheet1!$B$2:$E$2</c:f>
              <c:numCache>
                <c:formatCode>General</c:formatCode>
                <c:ptCount val="4"/>
                <c:pt idx="0">
                  <c:v>15</c:v>
                </c:pt>
                <c:pt idx="1">
                  <c:v>51</c:v>
                </c:pt>
                <c:pt idx="2">
                  <c:v>26</c:v>
                </c:pt>
                <c:pt idx="3">
                  <c:v>3</c:v>
                </c:pt>
              </c:numCache>
            </c:numRef>
          </c:val>
        </c:ser>
        <c:ser>
          <c:idx val="0"/>
          <c:order val="1"/>
          <c:tx>
            <c:strRef>
              <c:f>Sheet1!$A$3</c:f>
              <c:strCache>
                <c:ptCount val="1"/>
                <c:pt idx="0">
                  <c:v>Gemeinsames Lernen in weiterführender Schule 2011</c:v>
                </c:pt>
              </c:strCache>
            </c:strRef>
          </c:tx>
          <c:spPr>
            <a:solidFill>
              <a:schemeClr val="bg1">
                <a:lumMod val="65000"/>
              </a:schemeClr>
            </a:solidFill>
          </c:spPr>
          <c:cat>
            <c:strRef>
              <c:f>Sheet1!$B$1:$E$1</c:f>
              <c:strCache>
                <c:ptCount val="3"/>
                <c:pt idx="0">
                  <c:v>Große Vorteile</c:v>
                </c:pt>
                <c:pt idx="1">
                  <c:v>Eher Vorteile</c:v>
                </c:pt>
                <c:pt idx="2">
                  <c:v>Eher Nachteile Große Nachteile</c:v>
                </c:pt>
              </c:strCache>
            </c:strRef>
          </c:cat>
          <c:val>
            <c:numRef>
              <c:f>Sheet1!$B$3:$E$3</c:f>
              <c:numCache>
                <c:formatCode>General</c:formatCode>
                <c:ptCount val="4"/>
                <c:pt idx="0">
                  <c:v>17</c:v>
                </c:pt>
                <c:pt idx="1">
                  <c:v>51</c:v>
                </c:pt>
                <c:pt idx="2">
                  <c:v>23</c:v>
                </c:pt>
                <c:pt idx="3">
                  <c:v>4</c:v>
                </c:pt>
              </c:numCache>
            </c:numRef>
          </c:val>
        </c:ser>
        <c:dLbls>
          <c:showVal val="1"/>
        </c:dLbls>
        <c:gapWidth val="100"/>
        <c:overlap val="-17"/>
        <c:axId val="117168384"/>
        <c:axId val="117174272"/>
      </c:barChart>
      <c:catAx>
        <c:axId val="117168384"/>
        <c:scaling>
          <c:orientation val="minMax"/>
        </c:scaling>
        <c:axPos val="b"/>
        <c:majorTickMark val="none"/>
        <c:tickLblPos val="none"/>
        <c:spPr>
          <a:ln w="12700">
            <a:solidFill>
              <a:srgbClr val="ADADAD"/>
            </a:solidFill>
            <a:prstDash val="solid"/>
          </a:ln>
        </c:spPr>
        <c:crossAx val="117174272"/>
        <c:crossesAt val="0"/>
        <c:auto val="1"/>
        <c:lblAlgn val="ctr"/>
        <c:lblOffset val="100"/>
        <c:tickMarkSkip val="1"/>
      </c:catAx>
      <c:valAx>
        <c:axId val="117174272"/>
        <c:scaling>
          <c:orientation val="minMax"/>
        </c:scaling>
        <c:delete val="1"/>
        <c:axPos val="l"/>
        <c:numFmt formatCode="General" sourceLinked="1"/>
        <c:tickLblPos val="none"/>
        <c:crossAx val="117168384"/>
        <c:crosses val="autoZero"/>
        <c:crossBetween val="between"/>
        <c:majorUnit val="20"/>
        <c:minorUnit val="20"/>
      </c:valAx>
      <c:spPr>
        <a:noFill/>
        <a:ln w="25400">
          <a:noFill/>
        </a:ln>
      </c:spPr>
    </c:plotArea>
    <c:plotVisOnly val="1"/>
    <c:dispBlanksAs val="gap"/>
  </c:chart>
  <c:spPr>
    <a:noFill/>
    <a:ln>
      <a:noFill/>
    </a:ln>
  </c:spPr>
  <c:txPr>
    <a:bodyPr/>
    <a:lstStyle/>
    <a:p>
      <a:pPr>
        <a:defRPr sz="1400" b="0" i="0" u="none" strike="noStrike" baseline="0">
          <a:solidFill>
            <a:schemeClr val="tx1"/>
          </a:solidFill>
          <a:latin typeface="Arial"/>
          <a:ea typeface="Arial"/>
          <a:cs typeface="Arial"/>
        </a:defRPr>
      </a:pPr>
      <a:endParaRPr lang="de-DE"/>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lang val="de-DE"/>
  <c:chart>
    <c:autoTitleDeleted val="1"/>
    <c:plotArea>
      <c:layout>
        <c:manualLayout>
          <c:layoutTarget val="inner"/>
          <c:xMode val="edge"/>
          <c:yMode val="edge"/>
          <c:x val="0"/>
          <c:y val="0"/>
          <c:w val="0.99966232359968454"/>
          <c:h val="0.98385946877567643"/>
        </c:manualLayout>
      </c:layout>
      <c:barChart>
        <c:barDir val="col"/>
        <c:grouping val="clustered"/>
        <c:ser>
          <c:idx val="2"/>
          <c:order val="0"/>
          <c:tx>
            <c:strRef>
              <c:f>Sheet1!$A$2</c:f>
              <c:strCache>
                <c:ptCount val="1"/>
                <c:pt idx="0">
                  <c:v>Absenkung Klassenstärke für gemeinsames Lernen 2013</c:v>
                </c:pt>
              </c:strCache>
            </c:strRef>
          </c:tx>
          <c:spPr>
            <a:solidFill>
              <a:srgbClr val="FF0000"/>
            </a:solidFill>
            <a:ln w="12700">
              <a:solidFill>
                <a:srgbClr val="FFFFFF"/>
              </a:solidFill>
              <a:prstDash val="solid"/>
            </a:ln>
          </c:spPr>
          <c:dPt>
            <c:idx val="0"/>
            <c:spPr>
              <a:solidFill>
                <a:srgbClr val="004599"/>
              </a:solidFill>
              <a:ln w="12700">
                <a:solidFill>
                  <a:srgbClr val="FFFFFF"/>
                </a:solidFill>
                <a:prstDash val="solid"/>
              </a:ln>
            </c:spPr>
          </c:dPt>
          <c:dPt>
            <c:idx val="1"/>
            <c:spPr>
              <a:solidFill>
                <a:srgbClr val="004599"/>
              </a:solidFill>
              <a:ln w="12700">
                <a:solidFill>
                  <a:srgbClr val="FFFFFF"/>
                </a:solidFill>
                <a:prstDash val="solid"/>
              </a:ln>
            </c:spPr>
          </c:dPt>
          <c:dPt>
            <c:idx val="2"/>
            <c:spPr>
              <a:solidFill>
                <a:srgbClr val="004599"/>
              </a:solidFill>
              <a:ln w="12700">
                <a:solidFill>
                  <a:srgbClr val="FFFFFF"/>
                </a:solidFill>
                <a:prstDash val="solid"/>
              </a:ln>
            </c:spPr>
          </c:dPt>
          <c:dPt>
            <c:idx val="3"/>
            <c:spPr>
              <a:solidFill>
                <a:srgbClr val="004599"/>
              </a:solidFill>
              <a:ln w="12700">
                <a:solidFill>
                  <a:srgbClr val="FFFFFF"/>
                </a:solidFill>
                <a:prstDash val="solid"/>
              </a:ln>
            </c:spPr>
          </c:dPt>
          <c:dLbls>
            <c:spPr>
              <a:noFill/>
              <a:ln w="25400">
                <a:noFill/>
              </a:ln>
            </c:spPr>
            <c:txPr>
              <a:bodyPr/>
              <a:lstStyle/>
              <a:p>
                <a:pPr>
                  <a:defRPr sz="1400" b="0" i="0" u="none" strike="noStrike" baseline="0">
                    <a:solidFill>
                      <a:schemeClr val="tx1"/>
                    </a:solidFill>
                    <a:latin typeface="Arial"/>
                    <a:ea typeface="Arial"/>
                    <a:cs typeface="Arial"/>
                  </a:defRPr>
                </a:pPr>
                <a:endParaRPr lang="de-DE"/>
              </a:p>
            </c:txPr>
            <c:showVal val="1"/>
          </c:dLbls>
          <c:cat>
            <c:strRef>
              <c:f>Sheet1!$B$1:$C$1</c:f>
              <c:strCache>
                <c:ptCount val="2"/>
                <c:pt idx="0">
                  <c:v>Müssen abgesenkt werden</c:v>
                </c:pt>
                <c:pt idx="1">
                  <c:v>Ist dafür nicht notwendig</c:v>
                </c:pt>
              </c:strCache>
            </c:strRef>
          </c:cat>
          <c:val>
            <c:numRef>
              <c:f>Sheet1!$B$2:$C$2</c:f>
              <c:numCache>
                <c:formatCode>General</c:formatCode>
                <c:ptCount val="2"/>
                <c:pt idx="0">
                  <c:v>79</c:v>
                </c:pt>
                <c:pt idx="1">
                  <c:v>16</c:v>
                </c:pt>
              </c:numCache>
            </c:numRef>
          </c:val>
        </c:ser>
        <c:ser>
          <c:idx val="0"/>
          <c:order val="1"/>
          <c:tx>
            <c:strRef>
              <c:f>Sheet1!$A$3</c:f>
              <c:strCache>
                <c:ptCount val="1"/>
                <c:pt idx="0">
                  <c:v>Absenkung Klassenstärke für gemeinsames Lernen 2011</c:v>
                </c:pt>
              </c:strCache>
            </c:strRef>
          </c:tx>
          <c:spPr>
            <a:solidFill>
              <a:schemeClr val="bg1">
                <a:lumMod val="65000"/>
              </a:schemeClr>
            </a:solidFill>
          </c:spPr>
          <c:cat>
            <c:strRef>
              <c:f>Sheet1!$B$1:$C$1</c:f>
              <c:strCache>
                <c:ptCount val="2"/>
                <c:pt idx="0">
                  <c:v>Müssen abgesenkt werden</c:v>
                </c:pt>
                <c:pt idx="1">
                  <c:v>Ist dafür nicht notwendig</c:v>
                </c:pt>
              </c:strCache>
            </c:strRef>
          </c:cat>
          <c:val>
            <c:numRef>
              <c:f>Sheet1!$B$3:$C$3</c:f>
              <c:numCache>
                <c:formatCode>General</c:formatCode>
                <c:ptCount val="2"/>
                <c:pt idx="0">
                  <c:v>77</c:v>
                </c:pt>
                <c:pt idx="1">
                  <c:v>16</c:v>
                </c:pt>
              </c:numCache>
            </c:numRef>
          </c:val>
        </c:ser>
        <c:dLbls>
          <c:showVal val="1"/>
        </c:dLbls>
        <c:gapWidth val="100"/>
        <c:overlap val="-17"/>
        <c:axId val="117418240"/>
        <c:axId val="117428224"/>
      </c:barChart>
      <c:catAx>
        <c:axId val="117418240"/>
        <c:scaling>
          <c:orientation val="minMax"/>
        </c:scaling>
        <c:axPos val="b"/>
        <c:majorTickMark val="none"/>
        <c:tickLblPos val="none"/>
        <c:spPr>
          <a:ln w="12700">
            <a:solidFill>
              <a:srgbClr val="ADADAD"/>
            </a:solidFill>
            <a:prstDash val="solid"/>
          </a:ln>
        </c:spPr>
        <c:crossAx val="117428224"/>
        <c:crossesAt val="0"/>
        <c:auto val="1"/>
        <c:lblAlgn val="ctr"/>
        <c:lblOffset val="100"/>
        <c:tickMarkSkip val="1"/>
      </c:catAx>
      <c:valAx>
        <c:axId val="117428224"/>
        <c:scaling>
          <c:orientation val="minMax"/>
        </c:scaling>
        <c:delete val="1"/>
        <c:axPos val="l"/>
        <c:numFmt formatCode="General" sourceLinked="1"/>
        <c:tickLblPos val="none"/>
        <c:crossAx val="117418240"/>
        <c:crosses val="autoZero"/>
        <c:crossBetween val="between"/>
        <c:majorUnit val="20"/>
        <c:minorUnit val="20"/>
      </c:valAx>
      <c:spPr>
        <a:noFill/>
        <a:ln w="25400">
          <a:noFill/>
        </a:ln>
      </c:spPr>
    </c:plotArea>
    <c:plotVisOnly val="1"/>
    <c:dispBlanksAs val="gap"/>
  </c:chart>
  <c:spPr>
    <a:noFill/>
    <a:ln>
      <a:noFill/>
    </a:ln>
  </c:spPr>
  <c:txPr>
    <a:bodyPr/>
    <a:lstStyle/>
    <a:p>
      <a:pPr>
        <a:defRPr sz="1400" b="0" i="0" u="none" strike="noStrike" baseline="0">
          <a:solidFill>
            <a:schemeClr val="tx1"/>
          </a:solidFill>
          <a:latin typeface="Arial"/>
          <a:ea typeface="Arial"/>
          <a:cs typeface="Arial"/>
        </a:defRPr>
      </a:pPr>
      <a:endParaRPr lang="de-DE"/>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de-DE"/>
  <c:chart>
    <c:autoTitleDeleted val="1"/>
    <c:plotArea>
      <c:layout>
        <c:manualLayout>
          <c:layoutTarget val="inner"/>
          <c:xMode val="edge"/>
          <c:yMode val="edge"/>
          <c:x val="0"/>
          <c:y val="0"/>
          <c:w val="0.99966232359968454"/>
          <c:h val="0.98385946877567643"/>
        </c:manualLayout>
      </c:layout>
      <c:barChart>
        <c:barDir val="col"/>
        <c:grouping val="clustered"/>
        <c:ser>
          <c:idx val="2"/>
          <c:order val="0"/>
          <c:tx>
            <c:strRef>
              <c:f>Sheet1!$A$2</c:f>
              <c:strCache>
                <c:ptCount val="1"/>
                <c:pt idx="0">
                  <c:v>Bereitschaft Politik gemeinsames Lernen finanziell abzusichern 2013</c:v>
                </c:pt>
              </c:strCache>
            </c:strRef>
          </c:tx>
          <c:spPr>
            <a:solidFill>
              <a:srgbClr val="FF0000"/>
            </a:solidFill>
            <a:ln w="12700">
              <a:solidFill>
                <a:srgbClr val="FFFFFF"/>
              </a:solidFill>
              <a:prstDash val="solid"/>
            </a:ln>
          </c:spPr>
          <c:dPt>
            <c:idx val="0"/>
            <c:spPr>
              <a:solidFill>
                <a:srgbClr val="004599"/>
              </a:solidFill>
              <a:ln w="12700">
                <a:solidFill>
                  <a:srgbClr val="FFFFFF"/>
                </a:solidFill>
                <a:prstDash val="solid"/>
              </a:ln>
            </c:spPr>
          </c:dPt>
          <c:dPt>
            <c:idx val="1"/>
            <c:spPr>
              <a:solidFill>
                <a:srgbClr val="004599"/>
              </a:solidFill>
              <a:ln w="12700">
                <a:solidFill>
                  <a:srgbClr val="FFFFFF"/>
                </a:solidFill>
                <a:prstDash val="solid"/>
              </a:ln>
            </c:spPr>
          </c:dPt>
          <c:dPt>
            <c:idx val="2"/>
            <c:spPr>
              <a:solidFill>
                <a:srgbClr val="004599"/>
              </a:solidFill>
              <a:ln w="12700">
                <a:solidFill>
                  <a:srgbClr val="FFFFFF"/>
                </a:solidFill>
                <a:prstDash val="solid"/>
              </a:ln>
            </c:spPr>
          </c:dPt>
          <c:dPt>
            <c:idx val="3"/>
            <c:spPr>
              <a:solidFill>
                <a:srgbClr val="004599"/>
              </a:solidFill>
              <a:ln w="12700">
                <a:solidFill>
                  <a:srgbClr val="FFFFFF"/>
                </a:solidFill>
                <a:prstDash val="solid"/>
              </a:ln>
            </c:spPr>
          </c:dPt>
          <c:dLbls>
            <c:spPr>
              <a:noFill/>
              <a:ln w="25400">
                <a:noFill/>
              </a:ln>
            </c:spPr>
            <c:txPr>
              <a:bodyPr/>
              <a:lstStyle/>
              <a:p>
                <a:pPr>
                  <a:defRPr sz="1400" b="0" i="0" u="none" strike="noStrike" baseline="0">
                    <a:solidFill>
                      <a:schemeClr val="tx1"/>
                    </a:solidFill>
                    <a:latin typeface="Arial"/>
                    <a:ea typeface="Arial"/>
                    <a:cs typeface="Arial"/>
                  </a:defRPr>
                </a:pPr>
                <a:endParaRPr lang="de-DE"/>
              </a:p>
            </c:txPr>
            <c:showVal val="1"/>
          </c:dLbls>
          <c:cat>
            <c:strRef>
              <c:f>Sheet1!$B$1:$C$1</c:f>
              <c:strCache>
                <c:ptCount val="2"/>
                <c:pt idx="0">
                  <c:v>Bereitschaft der Politik ist da</c:v>
                </c:pt>
                <c:pt idx="1">
                  <c:v>Bereitschaft der Politik ist nicht da</c:v>
                </c:pt>
              </c:strCache>
            </c:strRef>
          </c:cat>
          <c:val>
            <c:numRef>
              <c:f>Sheet1!$B$2:$C$2</c:f>
              <c:numCache>
                <c:formatCode>General</c:formatCode>
                <c:ptCount val="2"/>
                <c:pt idx="0">
                  <c:v>33</c:v>
                </c:pt>
                <c:pt idx="1">
                  <c:v>65</c:v>
                </c:pt>
              </c:numCache>
            </c:numRef>
          </c:val>
        </c:ser>
        <c:ser>
          <c:idx val="0"/>
          <c:order val="1"/>
          <c:tx>
            <c:strRef>
              <c:f>Sheet1!$A$3</c:f>
              <c:strCache>
                <c:ptCount val="1"/>
                <c:pt idx="0">
                  <c:v>Bereitschaft Politik gemeinsames Lernen finanziell abzusichern 2011</c:v>
                </c:pt>
              </c:strCache>
            </c:strRef>
          </c:tx>
          <c:spPr>
            <a:solidFill>
              <a:schemeClr val="bg1">
                <a:lumMod val="65000"/>
              </a:schemeClr>
            </a:solidFill>
          </c:spPr>
          <c:cat>
            <c:strRef>
              <c:f>Sheet1!$B$1:$C$1</c:f>
              <c:strCache>
                <c:ptCount val="2"/>
                <c:pt idx="0">
                  <c:v>Bereitschaft der Politik ist da</c:v>
                </c:pt>
                <c:pt idx="1">
                  <c:v>Bereitschaft der Politik ist nicht da</c:v>
                </c:pt>
              </c:strCache>
            </c:strRef>
          </c:cat>
          <c:val>
            <c:numRef>
              <c:f>Sheet1!$B$3:$C$3</c:f>
              <c:numCache>
                <c:formatCode>General</c:formatCode>
                <c:ptCount val="2"/>
                <c:pt idx="0">
                  <c:v>26</c:v>
                </c:pt>
                <c:pt idx="1">
                  <c:v>70</c:v>
                </c:pt>
              </c:numCache>
            </c:numRef>
          </c:val>
        </c:ser>
        <c:dLbls>
          <c:showVal val="1"/>
        </c:dLbls>
        <c:gapWidth val="100"/>
        <c:overlap val="-17"/>
        <c:axId val="44887424"/>
        <c:axId val="117281920"/>
      </c:barChart>
      <c:catAx>
        <c:axId val="44887424"/>
        <c:scaling>
          <c:orientation val="minMax"/>
        </c:scaling>
        <c:axPos val="b"/>
        <c:majorTickMark val="none"/>
        <c:tickLblPos val="none"/>
        <c:spPr>
          <a:ln w="12700">
            <a:solidFill>
              <a:srgbClr val="ADADAD"/>
            </a:solidFill>
            <a:prstDash val="solid"/>
          </a:ln>
        </c:spPr>
        <c:crossAx val="117281920"/>
        <c:crossesAt val="0"/>
        <c:auto val="1"/>
        <c:lblAlgn val="ctr"/>
        <c:lblOffset val="100"/>
        <c:tickMarkSkip val="1"/>
      </c:catAx>
      <c:valAx>
        <c:axId val="117281920"/>
        <c:scaling>
          <c:orientation val="minMax"/>
        </c:scaling>
        <c:delete val="1"/>
        <c:axPos val="l"/>
        <c:numFmt formatCode="General" sourceLinked="1"/>
        <c:tickLblPos val="none"/>
        <c:crossAx val="44887424"/>
        <c:crosses val="autoZero"/>
        <c:crossBetween val="between"/>
        <c:majorUnit val="20"/>
        <c:minorUnit val="20"/>
      </c:valAx>
      <c:spPr>
        <a:noFill/>
        <a:ln w="25400">
          <a:noFill/>
        </a:ln>
      </c:spPr>
    </c:plotArea>
    <c:plotVisOnly val="1"/>
    <c:dispBlanksAs val="gap"/>
  </c:chart>
  <c:spPr>
    <a:noFill/>
    <a:ln>
      <a:noFill/>
    </a:ln>
  </c:spPr>
  <c:txPr>
    <a:bodyPr/>
    <a:lstStyle/>
    <a:p>
      <a:pPr>
        <a:defRPr sz="1400" b="0" i="0" u="none" strike="noStrike" baseline="0">
          <a:solidFill>
            <a:schemeClr val="tx1"/>
          </a:solidFill>
          <a:latin typeface="Arial"/>
          <a:ea typeface="Arial"/>
          <a:cs typeface="Arial"/>
        </a:defRPr>
      </a:pPr>
      <a:endParaRPr lang="de-DE"/>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de-DE"/>
  <c:chart>
    <c:autoTitleDeleted val="1"/>
    <c:plotArea>
      <c:layout>
        <c:manualLayout>
          <c:layoutTarget val="inner"/>
          <c:xMode val="edge"/>
          <c:yMode val="edge"/>
          <c:x val="0"/>
          <c:y val="0"/>
          <c:w val="0.99966232359968454"/>
          <c:h val="0.98385946877567643"/>
        </c:manualLayout>
      </c:layout>
      <c:barChart>
        <c:barDir val="col"/>
        <c:grouping val="clustered"/>
        <c:ser>
          <c:idx val="2"/>
          <c:order val="0"/>
          <c:tx>
            <c:strRef>
              <c:f>Sheet1!$A$2</c:f>
              <c:strCache>
                <c:ptCount val="1"/>
                <c:pt idx="0">
                  <c:v>Vorbereitung auf das spätere Leben</c:v>
                </c:pt>
              </c:strCache>
            </c:strRef>
          </c:tx>
          <c:spPr>
            <a:solidFill>
              <a:srgbClr val="FF0000"/>
            </a:solidFill>
            <a:ln w="12700">
              <a:solidFill>
                <a:srgbClr val="FFFFFF"/>
              </a:solidFill>
              <a:prstDash val="solid"/>
            </a:ln>
          </c:spPr>
          <c:dPt>
            <c:idx val="0"/>
            <c:spPr>
              <a:solidFill>
                <a:srgbClr val="004599"/>
              </a:solidFill>
              <a:ln w="12700">
                <a:solidFill>
                  <a:srgbClr val="FFFFFF"/>
                </a:solidFill>
                <a:prstDash val="solid"/>
              </a:ln>
            </c:spPr>
          </c:dPt>
          <c:dPt>
            <c:idx val="1"/>
            <c:spPr>
              <a:solidFill>
                <a:srgbClr val="004599"/>
              </a:solidFill>
              <a:ln w="12700">
                <a:solidFill>
                  <a:srgbClr val="FFFFFF"/>
                </a:solidFill>
                <a:prstDash val="solid"/>
              </a:ln>
            </c:spPr>
          </c:dPt>
          <c:dPt>
            <c:idx val="2"/>
            <c:spPr>
              <a:solidFill>
                <a:srgbClr val="004599"/>
              </a:solidFill>
              <a:ln w="12700">
                <a:solidFill>
                  <a:srgbClr val="FFFFFF"/>
                </a:solidFill>
                <a:prstDash val="solid"/>
              </a:ln>
            </c:spPr>
          </c:dPt>
          <c:dPt>
            <c:idx val="3"/>
            <c:spPr>
              <a:solidFill>
                <a:srgbClr val="004599"/>
              </a:solidFill>
              <a:ln w="12700">
                <a:solidFill>
                  <a:srgbClr val="FFFFFF"/>
                </a:solidFill>
                <a:prstDash val="solid"/>
              </a:ln>
            </c:spPr>
          </c:dPt>
          <c:dLbls>
            <c:dLbl>
              <c:idx val="0"/>
              <c:tx>
                <c:rich>
                  <a:bodyPr/>
                  <a:lstStyle/>
                  <a:p>
                    <a:r>
                      <a:rPr lang="en-US" dirty="0" smtClean="0"/>
                      <a:t>24</a:t>
                    </a:r>
                    <a:endParaRPr lang="en-US" dirty="0"/>
                  </a:p>
                </c:rich>
              </c:tx>
              <c:showVal val="1"/>
            </c:dLbl>
            <c:dLbl>
              <c:idx val="1"/>
              <c:tx>
                <c:rich>
                  <a:bodyPr/>
                  <a:lstStyle/>
                  <a:p>
                    <a:r>
                      <a:rPr lang="en-US" smtClean="0"/>
                      <a:t>73</a:t>
                    </a:r>
                    <a:endParaRPr lang="en-US" dirty="0"/>
                  </a:p>
                </c:rich>
              </c:tx>
              <c:showVal val="1"/>
            </c:dLbl>
            <c:spPr>
              <a:noFill/>
              <a:ln w="25400">
                <a:noFill/>
              </a:ln>
            </c:spPr>
            <c:txPr>
              <a:bodyPr/>
              <a:lstStyle/>
              <a:p>
                <a:pPr>
                  <a:defRPr sz="1400" b="0" i="0" u="none" strike="noStrike" baseline="0">
                    <a:solidFill>
                      <a:schemeClr val="tx1"/>
                    </a:solidFill>
                    <a:latin typeface="Arial"/>
                    <a:ea typeface="Arial"/>
                    <a:cs typeface="Arial"/>
                  </a:defRPr>
                </a:pPr>
                <a:endParaRPr lang="de-DE"/>
              </a:p>
            </c:txPr>
            <c:showVal val="1"/>
          </c:dLbls>
          <c:cat>
            <c:strRef>
              <c:f>Sheet1!$B$1:$C$1</c:f>
              <c:strCache>
                <c:ptCount val="2"/>
                <c:pt idx="0">
                  <c:v>Vor allem die Schule</c:v>
                </c:pt>
                <c:pt idx="1">
                  <c:v>Aufgabe anderer gesellschaftlicher Bereiche</c:v>
                </c:pt>
              </c:strCache>
            </c:strRef>
          </c:cat>
          <c:val>
            <c:numRef>
              <c:f>Sheet1!$B$2:$C$2</c:f>
              <c:numCache>
                <c:formatCode>General</c:formatCode>
                <c:ptCount val="2"/>
                <c:pt idx="0">
                  <c:v>24</c:v>
                </c:pt>
                <c:pt idx="1">
                  <c:v>73</c:v>
                </c:pt>
              </c:numCache>
            </c:numRef>
          </c:val>
        </c:ser>
        <c:dLbls>
          <c:showVal val="1"/>
        </c:dLbls>
        <c:gapWidth val="100"/>
        <c:overlap val="-17"/>
        <c:axId val="45416448"/>
        <c:axId val="45417984"/>
      </c:barChart>
      <c:catAx>
        <c:axId val="45416448"/>
        <c:scaling>
          <c:orientation val="minMax"/>
        </c:scaling>
        <c:axPos val="b"/>
        <c:majorTickMark val="none"/>
        <c:tickLblPos val="none"/>
        <c:spPr>
          <a:ln w="12700">
            <a:solidFill>
              <a:srgbClr val="ADADAD"/>
            </a:solidFill>
            <a:prstDash val="solid"/>
          </a:ln>
        </c:spPr>
        <c:crossAx val="45417984"/>
        <c:crossesAt val="0"/>
        <c:auto val="1"/>
        <c:lblAlgn val="ctr"/>
        <c:lblOffset val="100"/>
        <c:tickMarkSkip val="1"/>
      </c:catAx>
      <c:valAx>
        <c:axId val="45417984"/>
        <c:scaling>
          <c:orientation val="minMax"/>
        </c:scaling>
        <c:delete val="1"/>
        <c:axPos val="l"/>
        <c:numFmt formatCode="General" sourceLinked="1"/>
        <c:tickLblPos val="none"/>
        <c:crossAx val="45416448"/>
        <c:crosses val="autoZero"/>
        <c:crossBetween val="between"/>
        <c:majorUnit val="20"/>
        <c:minorUnit val="20"/>
      </c:valAx>
      <c:spPr>
        <a:noFill/>
        <a:ln w="25400">
          <a:noFill/>
        </a:ln>
      </c:spPr>
    </c:plotArea>
    <c:plotVisOnly val="1"/>
    <c:dispBlanksAs val="gap"/>
  </c:chart>
  <c:spPr>
    <a:noFill/>
    <a:ln>
      <a:noFill/>
    </a:ln>
  </c:spPr>
  <c:txPr>
    <a:bodyPr/>
    <a:lstStyle/>
    <a:p>
      <a:pPr>
        <a:defRPr sz="1400" b="0" i="0" u="none" strike="noStrike" baseline="0">
          <a:solidFill>
            <a:schemeClr val="tx1"/>
          </a:solidFill>
          <a:latin typeface="Arial"/>
          <a:ea typeface="Arial"/>
          <a:cs typeface="Arial"/>
        </a:defRPr>
      </a:pPr>
      <a:endParaRPr lang="de-DE"/>
    </a:p>
  </c:txPr>
  <c:externalData r:id="rId1"/>
</c:chartSpace>
</file>

<file path=ppt/drawings/drawing1.xml><?xml version="1.0" encoding="utf-8"?>
<c:userShapes xmlns:c="http://schemas.openxmlformats.org/drawingml/2006/chart">
  <cdr:relSizeAnchor xmlns:cdr="http://schemas.openxmlformats.org/drawingml/2006/chartDrawing">
    <cdr:from>
      <cdr:x>0.43021</cdr:x>
      <cdr:y>0.45249</cdr:y>
    </cdr:from>
    <cdr:to>
      <cdr:x>0.53784</cdr:x>
      <cdr:y>0.69363</cdr:y>
    </cdr:to>
    <cdr:sp macro="" textlink="">
      <cdr:nvSpPr>
        <cdr:cNvPr id="4" name="Textfeld 1"/>
        <cdr:cNvSpPr txBox="1"/>
      </cdr:nvSpPr>
      <cdr:spPr>
        <a:xfrm xmlns:a="http://schemas.openxmlformats.org/drawingml/2006/main">
          <a:off x="3655219" y="1715814"/>
          <a:ext cx="914400" cy="91440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de-DE" sz="1400" dirty="0"/>
        </a:p>
      </cdr:txBody>
    </cdr:sp>
  </cdr:relSizeAnchor>
</c:userShapes>
</file>

<file path=ppt/drawings/drawing2.xml><?xml version="1.0" encoding="utf-8"?>
<c:userShapes xmlns:c="http://schemas.openxmlformats.org/drawingml/2006/chart">
  <cdr:relSizeAnchor xmlns:cdr="http://schemas.openxmlformats.org/drawingml/2006/chartDrawing">
    <cdr:from>
      <cdr:x>0.43021</cdr:x>
      <cdr:y>0.45249</cdr:y>
    </cdr:from>
    <cdr:to>
      <cdr:x>0.53784</cdr:x>
      <cdr:y>0.69363</cdr:y>
    </cdr:to>
    <cdr:sp macro="" textlink="">
      <cdr:nvSpPr>
        <cdr:cNvPr id="4" name="Textfeld 1"/>
        <cdr:cNvSpPr txBox="1"/>
      </cdr:nvSpPr>
      <cdr:spPr>
        <a:xfrm xmlns:a="http://schemas.openxmlformats.org/drawingml/2006/main">
          <a:off x="3655219" y="1715814"/>
          <a:ext cx="914400" cy="91440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de-DE" sz="14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4" y="2"/>
            <a:ext cx="2944813" cy="496889"/>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48104" y="2"/>
            <a:ext cx="2944813" cy="496889"/>
          </a:xfrm>
          <a:prstGeom prst="rect">
            <a:avLst/>
          </a:prstGeom>
        </p:spPr>
        <p:txBody>
          <a:bodyPr vert="horz" lIns="91440" tIns="45720" rIns="91440" bIns="45720" rtlCol="0"/>
          <a:lstStyle>
            <a:lvl1pPr algn="r">
              <a:defRPr sz="1200"/>
            </a:lvl1pPr>
          </a:lstStyle>
          <a:p>
            <a:fld id="{6A059FFD-8DDB-473C-8C23-491EF2093A45}" type="datetimeFigureOut">
              <a:rPr lang="de-DE" smtClean="0"/>
              <a:pPr/>
              <a:t>25.11.2013</a:t>
            </a:fld>
            <a:endParaRPr lang="de-DE"/>
          </a:p>
        </p:txBody>
      </p:sp>
      <p:sp>
        <p:nvSpPr>
          <p:cNvPr id="4" name="Fußzeilenplatzhalter 3"/>
          <p:cNvSpPr>
            <a:spLocks noGrp="1"/>
          </p:cNvSpPr>
          <p:nvPr>
            <p:ph type="ftr" sz="quarter" idx="2"/>
          </p:nvPr>
        </p:nvSpPr>
        <p:spPr>
          <a:xfrm>
            <a:off x="4" y="9432931"/>
            <a:ext cx="2944813" cy="496889"/>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48104" y="9432931"/>
            <a:ext cx="2944813" cy="496889"/>
          </a:xfrm>
          <a:prstGeom prst="rect">
            <a:avLst/>
          </a:prstGeom>
        </p:spPr>
        <p:txBody>
          <a:bodyPr vert="horz" lIns="91440" tIns="45720" rIns="91440" bIns="45720" rtlCol="0" anchor="b"/>
          <a:lstStyle>
            <a:lvl1pPr algn="r">
              <a:defRPr sz="1200"/>
            </a:lvl1pPr>
          </a:lstStyle>
          <a:p>
            <a:fld id="{446D50BE-0FF0-4720-9716-8101C8ECBE58}" type="slidenum">
              <a:rPr lang="de-DE" smtClean="0"/>
              <a:pPr/>
              <a:t>‹Nr.›</a:t>
            </a:fld>
            <a:endParaRPr lang="de-DE"/>
          </a:p>
        </p:txBody>
      </p:sp>
    </p:spTree>
    <p:extLst>
      <p:ext uri="{BB962C8B-B14F-4D97-AF65-F5344CB8AC3E}">
        <p14:creationId xmlns:p14="http://schemas.microsoft.com/office/powerpoint/2010/main" xmlns="" val="39554299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2"/>
            <a:ext cx="2944282" cy="496570"/>
          </a:xfrm>
          <a:prstGeom prst="rect">
            <a:avLst/>
          </a:prstGeom>
        </p:spPr>
        <p:txBody>
          <a:bodyPr vert="horz" lIns="95571" tIns="47786" rIns="95571" bIns="47786" rtlCol="0"/>
          <a:lstStyle>
            <a:lvl1pPr algn="l">
              <a:defRPr sz="1300"/>
            </a:lvl1pPr>
          </a:lstStyle>
          <a:p>
            <a:endParaRPr lang="de-DE"/>
          </a:p>
        </p:txBody>
      </p:sp>
      <p:sp>
        <p:nvSpPr>
          <p:cNvPr id="3" name="Datumsplatzhalter 2"/>
          <p:cNvSpPr>
            <a:spLocks noGrp="1"/>
          </p:cNvSpPr>
          <p:nvPr>
            <p:ph type="dt" idx="1"/>
          </p:nvPr>
        </p:nvSpPr>
        <p:spPr>
          <a:xfrm>
            <a:off x="3848655" y="2"/>
            <a:ext cx="2944282" cy="496570"/>
          </a:xfrm>
          <a:prstGeom prst="rect">
            <a:avLst/>
          </a:prstGeom>
        </p:spPr>
        <p:txBody>
          <a:bodyPr vert="horz" lIns="95571" tIns="47786" rIns="95571" bIns="47786" rtlCol="0"/>
          <a:lstStyle>
            <a:lvl1pPr algn="r">
              <a:defRPr sz="1300"/>
            </a:lvl1pPr>
          </a:lstStyle>
          <a:p>
            <a:fld id="{655B6406-9BEF-400C-A079-12DF30613BCE}" type="datetimeFigureOut">
              <a:rPr lang="de-DE" smtClean="0"/>
              <a:pPr/>
              <a:t>25.11.2013</a:t>
            </a:fld>
            <a:endParaRPr lang="de-DE"/>
          </a:p>
        </p:txBody>
      </p:sp>
      <p:sp>
        <p:nvSpPr>
          <p:cNvPr id="4" name="Folienbildplatzhalter 3"/>
          <p:cNvSpPr>
            <a:spLocks noGrp="1" noRot="1" noChangeAspect="1"/>
          </p:cNvSpPr>
          <p:nvPr>
            <p:ph type="sldImg" idx="2"/>
          </p:nvPr>
        </p:nvSpPr>
        <p:spPr>
          <a:xfrm>
            <a:off x="915988" y="746125"/>
            <a:ext cx="4962525" cy="3722688"/>
          </a:xfrm>
          <a:prstGeom prst="rect">
            <a:avLst/>
          </a:prstGeom>
          <a:noFill/>
          <a:ln w="12700">
            <a:solidFill>
              <a:prstClr val="black"/>
            </a:solidFill>
          </a:ln>
        </p:spPr>
        <p:txBody>
          <a:bodyPr vert="horz" lIns="95571" tIns="47786" rIns="95571" bIns="47786" rtlCol="0" anchor="ctr"/>
          <a:lstStyle/>
          <a:p>
            <a:endParaRPr lang="de-DE"/>
          </a:p>
        </p:txBody>
      </p:sp>
      <p:sp>
        <p:nvSpPr>
          <p:cNvPr id="5" name="Notizenplatzhalter 4"/>
          <p:cNvSpPr>
            <a:spLocks noGrp="1"/>
          </p:cNvSpPr>
          <p:nvPr>
            <p:ph type="body" sz="quarter" idx="3"/>
          </p:nvPr>
        </p:nvSpPr>
        <p:spPr>
          <a:xfrm>
            <a:off x="679450" y="4717414"/>
            <a:ext cx="5435600" cy="4469130"/>
          </a:xfrm>
          <a:prstGeom prst="rect">
            <a:avLst/>
          </a:prstGeom>
        </p:spPr>
        <p:txBody>
          <a:bodyPr vert="horz" lIns="95571" tIns="47786" rIns="95571" bIns="47786"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2" y="9433107"/>
            <a:ext cx="2944282" cy="496570"/>
          </a:xfrm>
          <a:prstGeom prst="rect">
            <a:avLst/>
          </a:prstGeom>
        </p:spPr>
        <p:txBody>
          <a:bodyPr vert="horz" lIns="95571" tIns="47786" rIns="95571" bIns="47786" rtlCol="0" anchor="b"/>
          <a:lstStyle>
            <a:lvl1pPr algn="l">
              <a:defRPr sz="1300"/>
            </a:lvl1pPr>
          </a:lstStyle>
          <a:p>
            <a:endParaRPr lang="de-DE"/>
          </a:p>
        </p:txBody>
      </p:sp>
      <p:sp>
        <p:nvSpPr>
          <p:cNvPr id="7" name="Foliennummernplatzhalter 6"/>
          <p:cNvSpPr>
            <a:spLocks noGrp="1"/>
          </p:cNvSpPr>
          <p:nvPr>
            <p:ph type="sldNum" sz="quarter" idx="5"/>
          </p:nvPr>
        </p:nvSpPr>
        <p:spPr>
          <a:xfrm>
            <a:off x="3848655" y="9433107"/>
            <a:ext cx="2944282" cy="496570"/>
          </a:xfrm>
          <a:prstGeom prst="rect">
            <a:avLst/>
          </a:prstGeom>
        </p:spPr>
        <p:txBody>
          <a:bodyPr vert="horz" lIns="95571" tIns="47786" rIns="95571" bIns="47786" rtlCol="0" anchor="b"/>
          <a:lstStyle>
            <a:lvl1pPr algn="r">
              <a:defRPr sz="1300"/>
            </a:lvl1pPr>
          </a:lstStyle>
          <a:p>
            <a:fld id="{4B85D7DA-A64C-4860-9FE2-49857930F122}" type="slidenum">
              <a:rPr lang="de-DE" smtClean="0"/>
              <a:pPr/>
              <a:t>‹Nr.›</a:t>
            </a:fld>
            <a:endParaRPr lang="de-DE"/>
          </a:p>
        </p:txBody>
      </p:sp>
    </p:spTree>
    <p:extLst>
      <p:ext uri="{BB962C8B-B14F-4D97-AF65-F5344CB8AC3E}">
        <p14:creationId xmlns:p14="http://schemas.microsoft.com/office/powerpoint/2010/main" xmlns="" val="24274178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8E8365-81B6-4A70-B494-879ECDBAAAD2}" type="slidenum">
              <a:rPr lang="de-DE"/>
              <a:pPr/>
              <a:t>3</a:t>
            </a:fld>
            <a:endParaRPr lang="de-DE" dirty="0"/>
          </a:p>
        </p:txBody>
      </p:sp>
      <p:sp>
        <p:nvSpPr>
          <p:cNvPr id="5122" name="Rectangle 7"/>
          <p:cNvSpPr txBox="1">
            <a:spLocks noGrp="1" noChangeArrowheads="1"/>
          </p:cNvSpPr>
          <p:nvPr/>
        </p:nvSpPr>
        <p:spPr bwMode="auto">
          <a:xfrm>
            <a:off x="3884827" y="9460699"/>
            <a:ext cx="2895527" cy="458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8228" tIns="44112" rIns="88228" bIns="44112" anchor="b"/>
          <a:lstStyle>
            <a:lvl1pPr defTabSz="912813">
              <a:defRPr>
                <a:solidFill>
                  <a:schemeClr val="tx1"/>
                </a:solidFill>
                <a:latin typeface="Arial" charset="0"/>
              </a:defRPr>
            </a:lvl1pPr>
            <a:lvl2pPr marL="742950" indent="-285750" defTabSz="912813">
              <a:defRPr>
                <a:solidFill>
                  <a:schemeClr val="tx1"/>
                </a:solidFill>
                <a:latin typeface="Arial" charset="0"/>
              </a:defRPr>
            </a:lvl2pPr>
            <a:lvl3pPr marL="1143000" indent="-228600" defTabSz="912813">
              <a:defRPr>
                <a:solidFill>
                  <a:schemeClr val="tx1"/>
                </a:solidFill>
                <a:latin typeface="Arial" charset="0"/>
              </a:defRPr>
            </a:lvl3pPr>
            <a:lvl4pPr marL="1598613" indent="-227013" defTabSz="912813">
              <a:defRPr>
                <a:solidFill>
                  <a:schemeClr val="tx1"/>
                </a:solidFill>
                <a:latin typeface="Arial" charset="0"/>
              </a:defRPr>
            </a:lvl4pPr>
            <a:lvl5pPr marL="2057400" indent="-228600" defTabSz="912813">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algn="r" eaLnBrk="1" hangingPunct="1"/>
            <a:fld id="{6D8C2761-FBAB-4E7A-AAEB-4618EEF1BD27}" type="slidenum">
              <a:rPr lang="de-DE" sz="1100" b="1">
                <a:cs typeface="Arial" charset="0"/>
              </a:rPr>
              <a:pPr algn="r" eaLnBrk="1" hangingPunct="1"/>
              <a:t>3</a:t>
            </a:fld>
            <a:endParaRPr lang="de-DE" sz="1100" b="1" dirty="0">
              <a:cs typeface="Arial" charset="0"/>
            </a:endParaRPr>
          </a:p>
        </p:txBody>
      </p:sp>
      <p:sp>
        <p:nvSpPr>
          <p:cNvPr id="5123" name="Rectangle 2"/>
          <p:cNvSpPr>
            <a:spLocks noGrp="1" noRot="1" noChangeAspect="1" noChangeArrowheads="1" noTextEdit="1"/>
          </p:cNvSpPr>
          <p:nvPr>
            <p:ph type="sldImg"/>
          </p:nvPr>
        </p:nvSpPr>
        <p:spPr>
          <a:xfrm>
            <a:off x="919163" y="746125"/>
            <a:ext cx="4959350" cy="3721100"/>
          </a:xfr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924954FB-B4D3-408A-A6B7-B0CD45FD23CE}" type="slidenum">
              <a:rPr lang="de-DE"/>
              <a:pPr/>
              <a:t>4</a:t>
            </a:fld>
            <a:endParaRPr lang="de-DE" dirty="0"/>
          </a:p>
        </p:txBody>
      </p:sp>
      <p:sp>
        <p:nvSpPr>
          <p:cNvPr id="5122" name="Rectangle 2"/>
          <p:cNvSpPr>
            <a:spLocks noGrp="1" noRot="1" noChangeAspect="1" noChangeArrowheads="1" noTextEdit="1"/>
          </p:cNvSpPr>
          <p:nvPr>
            <p:ph type="sldImg"/>
          </p:nvPr>
        </p:nvSpPr>
        <p:spPr>
          <a:xfrm>
            <a:off x="917575" y="746125"/>
            <a:ext cx="4962525" cy="3722688"/>
          </a:xfrm>
          <a:ln/>
        </p:spPr>
      </p:sp>
      <p:sp>
        <p:nvSpPr>
          <p:cNvPr id="2" name="Notizenplatzhalter 1"/>
          <p:cNvSpPr>
            <a:spLocks noGrp="1"/>
          </p:cNvSpPr>
          <p:nvPr>
            <p:ph type="body" idx="1"/>
          </p:nvPr>
        </p:nvSpPr>
        <p:spPr/>
        <p:txBody>
          <a:bodyPr/>
          <a:lstStyle/>
          <a:p>
            <a:endParaRPr lang="de-DE"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924954FB-B4D3-408A-A6B7-B0CD45FD23CE}" type="slidenum">
              <a:rPr lang="de-DE"/>
              <a:pPr/>
              <a:t>5</a:t>
            </a:fld>
            <a:endParaRPr lang="de-DE" dirty="0"/>
          </a:p>
        </p:txBody>
      </p:sp>
      <p:sp>
        <p:nvSpPr>
          <p:cNvPr id="5122" name="Rectangle 2"/>
          <p:cNvSpPr>
            <a:spLocks noGrp="1" noRot="1" noChangeAspect="1" noChangeArrowheads="1" noTextEdit="1"/>
          </p:cNvSpPr>
          <p:nvPr>
            <p:ph type="sldImg"/>
          </p:nvPr>
        </p:nvSpPr>
        <p:spPr>
          <a:xfrm>
            <a:off x="917575" y="746125"/>
            <a:ext cx="4962525" cy="3722688"/>
          </a:xfrm>
          <a:ln/>
        </p:spPr>
      </p:sp>
      <p:sp>
        <p:nvSpPr>
          <p:cNvPr id="2" name="Notizenplatzhalter 1"/>
          <p:cNvSpPr>
            <a:spLocks noGrp="1"/>
          </p:cNvSpPr>
          <p:nvPr>
            <p:ph type="body" idx="1"/>
          </p:nvPr>
        </p:nvSpPr>
        <p:spPr/>
        <p:txBody>
          <a:bodyPr/>
          <a:lstStyle/>
          <a:p>
            <a:endParaRPr lang="de-DE"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924954FB-B4D3-408A-A6B7-B0CD45FD23CE}" type="slidenum">
              <a:rPr lang="de-DE"/>
              <a:pPr/>
              <a:t>6</a:t>
            </a:fld>
            <a:endParaRPr lang="de-DE" dirty="0"/>
          </a:p>
        </p:txBody>
      </p:sp>
      <p:sp>
        <p:nvSpPr>
          <p:cNvPr id="5122" name="Rectangle 2"/>
          <p:cNvSpPr>
            <a:spLocks noGrp="1" noRot="1" noChangeAspect="1" noChangeArrowheads="1" noTextEdit="1"/>
          </p:cNvSpPr>
          <p:nvPr>
            <p:ph type="sldImg"/>
          </p:nvPr>
        </p:nvSpPr>
        <p:spPr>
          <a:xfrm>
            <a:off x="917575" y="746125"/>
            <a:ext cx="4962525" cy="3722688"/>
          </a:xfrm>
          <a:ln/>
        </p:spPr>
      </p:sp>
      <p:sp>
        <p:nvSpPr>
          <p:cNvPr id="2" name="Notizenplatzhalter 1"/>
          <p:cNvSpPr>
            <a:spLocks noGrp="1"/>
          </p:cNvSpPr>
          <p:nvPr>
            <p:ph type="body" idx="1"/>
          </p:nvPr>
        </p:nvSpPr>
        <p:spPr/>
        <p:txBody>
          <a:bodyPr/>
          <a:lstStyle/>
          <a:p>
            <a:endParaRPr lang="de-DE"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924954FB-B4D3-408A-A6B7-B0CD45FD23CE}" type="slidenum">
              <a:rPr lang="de-DE"/>
              <a:pPr/>
              <a:t>7</a:t>
            </a:fld>
            <a:endParaRPr lang="de-DE" dirty="0"/>
          </a:p>
        </p:txBody>
      </p:sp>
      <p:sp>
        <p:nvSpPr>
          <p:cNvPr id="5122" name="Rectangle 2"/>
          <p:cNvSpPr>
            <a:spLocks noGrp="1" noRot="1" noChangeAspect="1" noChangeArrowheads="1" noTextEdit="1"/>
          </p:cNvSpPr>
          <p:nvPr>
            <p:ph type="sldImg"/>
          </p:nvPr>
        </p:nvSpPr>
        <p:spPr>
          <a:xfrm>
            <a:off x="917575" y="746125"/>
            <a:ext cx="4962525" cy="3722688"/>
          </a:xfrm>
          <a:ln/>
        </p:spPr>
      </p:sp>
      <p:sp>
        <p:nvSpPr>
          <p:cNvPr id="2" name="Notizenplatzhalter 1"/>
          <p:cNvSpPr>
            <a:spLocks noGrp="1"/>
          </p:cNvSpPr>
          <p:nvPr>
            <p:ph type="body" idx="1"/>
          </p:nvPr>
        </p:nvSpPr>
        <p:spPr/>
        <p:txBody>
          <a:bodyPr/>
          <a:lstStyle/>
          <a:p>
            <a:endParaRPr lang="de-DE"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924954FB-B4D3-408A-A6B7-B0CD45FD23CE}" type="slidenum">
              <a:rPr lang="de-DE"/>
              <a:pPr/>
              <a:t>8</a:t>
            </a:fld>
            <a:endParaRPr lang="de-DE" dirty="0"/>
          </a:p>
        </p:txBody>
      </p:sp>
      <p:sp>
        <p:nvSpPr>
          <p:cNvPr id="5122" name="Rectangle 2"/>
          <p:cNvSpPr>
            <a:spLocks noGrp="1" noRot="1" noChangeAspect="1" noChangeArrowheads="1" noTextEdit="1"/>
          </p:cNvSpPr>
          <p:nvPr>
            <p:ph type="sldImg"/>
          </p:nvPr>
        </p:nvSpPr>
        <p:spPr>
          <a:xfrm>
            <a:off x="917575" y="746125"/>
            <a:ext cx="4962525" cy="3722688"/>
          </a:xfrm>
          <a:ln/>
        </p:spPr>
      </p:sp>
      <p:sp>
        <p:nvSpPr>
          <p:cNvPr id="2" name="Notizenplatzhalter 1"/>
          <p:cNvSpPr>
            <a:spLocks noGrp="1"/>
          </p:cNvSpPr>
          <p:nvPr>
            <p:ph type="body" idx="1"/>
          </p:nvPr>
        </p:nvSpPr>
        <p:spPr/>
        <p:txBody>
          <a:bodyPr/>
          <a:lstStyle/>
          <a:p>
            <a:endParaRPr lang="de-DE"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bwMode="ltGray">
      <p:bgPr>
        <a:solidFill>
          <a:schemeClr val="bg1"/>
        </a:solidFill>
        <a:effectLst/>
      </p:bgPr>
    </p:bg>
    <p:spTree>
      <p:nvGrpSpPr>
        <p:cNvPr id="1" name=""/>
        <p:cNvGrpSpPr/>
        <p:nvPr/>
      </p:nvGrpSpPr>
      <p:grpSpPr>
        <a:xfrm>
          <a:off x="0" y="0"/>
          <a:ext cx="0" cy="0"/>
          <a:chOff x="0" y="0"/>
          <a:chExt cx="0" cy="0"/>
        </a:xfrm>
      </p:grpSpPr>
      <p:sp>
        <p:nvSpPr>
          <p:cNvPr id="6" name="Rechteck 5"/>
          <p:cNvSpPr/>
          <p:nvPr userDrawn="1"/>
        </p:nvSpPr>
        <p:spPr bwMode="auto">
          <a:xfrm>
            <a:off x="0" y="0"/>
            <a:ext cx="9144000" cy="5961063"/>
          </a:xfrm>
          <a:prstGeom prst="rect">
            <a:avLst/>
          </a:prstGeom>
          <a:gradFill>
            <a:gsLst>
              <a:gs pos="0">
                <a:srgbClr val="005698"/>
              </a:gs>
              <a:gs pos="100000">
                <a:srgbClr val="002D59"/>
              </a:gs>
            </a:gsLst>
            <a:lin ang="5400000" scaled="0"/>
          </a:gradFill>
          <a:ln w="12700" cap="flat" cmpd="sng" algn="ctr">
            <a:noFill/>
            <a:prstDash val="solid"/>
            <a:round/>
            <a:headEnd type="none" w="med" len="med"/>
            <a:tailEnd type="none" w="lg" len="med"/>
          </a:ln>
          <a:effectLst/>
          <a:extLst/>
        </p:spPr>
        <p:txBody>
          <a:bodyPr vert="horz" wrap="square" lIns="91440" tIns="45720" rIns="91440" bIns="45720" numCol="1" rtlCol="0" anchor="ctr" anchorCtr="0" compatLnSpc="1">
            <a:prstTxWarp prst="textNoShape">
              <a:avLst/>
            </a:prstTxWarp>
          </a:bodyPr>
          <a:lstStyle/>
          <a:p>
            <a:pPr marL="0" marR="0" indent="0" algn="ctr" defTabSz="912813" rtl="0" eaLnBrk="1" fontAlgn="base" latinLnBrk="0" hangingPunct="1">
              <a:lnSpc>
                <a:spcPct val="100000"/>
              </a:lnSpc>
              <a:spcBef>
                <a:spcPct val="0"/>
              </a:spcBef>
              <a:spcAft>
                <a:spcPct val="0"/>
              </a:spcAft>
              <a:buClrTx/>
              <a:buSzTx/>
              <a:buFontTx/>
              <a:buNone/>
              <a:tabLst/>
            </a:pPr>
            <a:endParaRPr kumimoji="0" lang="en-GB" sz="1800" b="1" i="0" u="sng" strike="noStrike" cap="none" normalizeH="0" baseline="0" smtClean="0">
              <a:ln>
                <a:noFill/>
              </a:ln>
              <a:solidFill>
                <a:schemeClr val="tx1"/>
              </a:solidFill>
              <a:effectLst/>
              <a:latin typeface="Arial" charset="0"/>
              <a:cs typeface="Arial" charset="0"/>
            </a:endParaRPr>
          </a:p>
        </p:txBody>
      </p:sp>
      <p:sp>
        <p:nvSpPr>
          <p:cNvPr id="7" name="Rechteck 6"/>
          <p:cNvSpPr/>
          <p:nvPr userDrawn="1"/>
        </p:nvSpPr>
        <p:spPr bwMode="auto">
          <a:xfrm>
            <a:off x="0" y="4419600"/>
            <a:ext cx="9144000" cy="1443038"/>
          </a:xfrm>
          <a:prstGeom prst="rect">
            <a:avLst/>
          </a:prstGeom>
          <a:solidFill>
            <a:srgbClr val="D1DBE1"/>
          </a:solidFill>
          <a:ln w="12700" cap="flat" cmpd="sng" algn="ctr">
            <a:noFill/>
            <a:prstDash val="solid"/>
            <a:round/>
            <a:headEnd type="none" w="med" len="med"/>
            <a:tailEnd type="none" w="lg" len="med"/>
          </a:ln>
          <a:effectLst/>
          <a:extLst/>
        </p:spPr>
        <p:txBody>
          <a:bodyPr vert="horz" wrap="square" lIns="91440" tIns="45720" rIns="91440" bIns="45720" numCol="1" rtlCol="0" anchor="ctr" anchorCtr="0" compatLnSpc="1">
            <a:prstTxWarp prst="textNoShape">
              <a:avLst/>
            </a:prstTxWarp>
          </a:bodyPr>
          <a:lstStyle/>
          <a:p>
            <a:pPr marL="0" marR="0" indent="0" algn="ctr" defTabSz="912813" rtl="0" eaLnBrk="1" fontAlgn="base" latinLnBrk="0" hangingPunct="1">
              <a:lnSpc>
                <a:spcPct val="100000"/>
              </a:lnSpc>
              <a:spcBef>
                <a:spcPct val="0"/>
              </a:spcBef>
              <a:spcAft>
                <a:spcPct val="0"/>
              </a:spcAft>
              <a:buClrTx/>
              <a:buSzTx/>
              <a:buFontTx/>
              <a:buNone/>
              <a:tabLst/>
            </a:pPr>
            <a:endParaRPr kumimoji="0" lang="en-GB" sz="1800" b="1" i="0" u="sng" strike="noStrike" cap="none" normalizeH="0" baseline="0" smtClean="0">
              <a:ln>
                <a:noFill/>
              </a:ln>
              <a:solidFill>
                <a:schemeClr val="tx1"/>
              </a:solidFill>
              <a:effectLst/>
              <a:latin typeface="Arial" charset="0"/>
              <a:cs typeface="Arial" charset="0"/>
            </a:endParaRPr>
          </a:p>
        </p:txBody>
      </p:sp>
      <p:sp>
        <p:nvSpPr>
          <p:cNvPr id="418820" name="Rectangle 4"/>
          <p:cNvSpPr>
            <a:spLocks noGrp="1" noChangeArrowheads="1"/>
          </p:cNvSpPr>
          <p:nvPr>
            <p:ph type="subTitle" sz="quarter" idx="1"/>
          </p:nvPr>
        </p:nvSpPr>
        <p:spPr>
          <a:xfrm>
            <a:off x="331788" y="5040001"/>
            <a:ext cx="8456612" cy="813600"/>
          </a:xfrm>
        </p:spPr>
        <p:txBody>
          <a:bodyPr/>
          <a:lstStyle>
            <a:lvl1pPr marL="0" indent="0">
              <a:spcAft>
                <a:spcPct val="0"/>
              </a:spcAft>
              <a:buFont typeface="Wingdings" pitchFamily="2" charset="2"/>
              <a:buNone/>
              <a:defRPr sz="2200">
                <a:solidFill>
                  <a:srgbClr val="808080"/>
                </a:solidFill>
                <a:latin typeface="Dax Offc" pitchFamily="34" charset="0"/>
              </a:defRPr>
            </a:lvl1pPr>
          </a:lstStyle>
          <a:p>
            <a:pPr lvl="0"/>
            <a:r>
              <a:rPr lang="de-DE" noProof="0" dirty="0" smtClean="0"/>
              <a:t>Formatvorlage des Untertitelmasters durch Klicken bearbeiten</a:t>
            </a:r>
          </a:p>
        </p:txBody>
      </p:sp>
      <p:sp>
        <p:nvSpPr>
          <p:cNvPr id="418821" name="Rectangle 5"/>
          <p:cNvSpPr>
            <a:spLocks noGrp="1" noChangeArrowheads="1"/>
          </p:cNvSpPr>
          <p:nvPr>
            <p:ph type="ctrTitle"/>
          </p:nvPr>
        </p:nvSpPr>
        <p:spPr>
          <a:xfrm>
            <a:off x="331788" y="4420800"/>
            <a:ext cx="8456612" cy="604799"/>
          </a:xfrm>
          <a:prstGeom prst="rect">
            <a:avLst/>
          </a:prstGeom>
        </p:spPr>
        <p:txBody>
          <a:bodyPr anchor="b"/>
          <a:lstStyle>
            <a:lvl1pPr>
              <a:buClr>
                <a:schemeClr val="hlink"/>
              </a:buClr>
              <a:buFont typeface="Wingdings" pitchFamily="2" charset="2"/>
              <a:buNone/>
              <a:defRPr sz="2200" b="1">
                <a:solidFill>
                  <a:srgbClr val="004599"/>
                </a:solidFill>
                <a:cs typeface="Arial" charset="0"/>
              </a:defRPr>
            </a:lvl1pPr>
          </a:lstStyle>
          <a:p>
            <a:pPr lvl="0"/>
            <a:r>
              <a:rPr lang="de-DE" noProof="0" dirty="0" smtClean="0"/>
              <a:t>Titelmasterformat durch Klicken bearbeiten</a:t>
            </a:r>
          </a:p>
        </p:txBody>
      </p:sp>
      <p:pic>
        <p:nvPicPr>
          <p:cNvPr id="5122" name="Picture 2" descr="D:\TNS Infratest\ESCA\dimap\Neu2013\input\Logo_Infratest_4c_positiv\Logo_Infratest_RGB_positiv2.pn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6501600" y="6201099"/>
            <a:ext cx="2439238" cy="460625"/>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192088" y="193675"/>
            <a:ext cx="7646987" cy="396875"/>
          </a:xfrm>
          <a:prstGeom prst="rect">
            <a:avLst/>
          </a:prstGeom>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xmlns="" val="38957171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18288" y="193675"/>
            <a:ext cx="2141537" cy="5392738"/>
          </a:xfrm>
          <a:prstGeom prst="rect">
            <a:avLst/>
          </a:prstGeo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192088" y="193675"/>
            <a:ext cx="6273800" cy="53927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xmlns="" val="364792535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Nur Titel">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42735239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el und Diagramm">
    <p:spTree>
      <p:nvGrpSpPr>
        <p:cNvPr id="1" name=""/>
        <p:cNvGrpSpPr/>
        <p:nvPr/>
      </p:nvGrpSpPr>
      <p:grpSpPr>
        <a:xfrm>
          <a:off x="0" y="0"/>
          <a:ext cx="0" cy="0"/>
          <a:chOff x="0" y="0"/>
          <a:chExt cx="0" cy="0"/>
        </a:xfrm>
      </p:grpSpPr>
      <p:sp>
        <p:nvSpPr>
          <p:cNvPr id="3" name="Diagrammplatzhalter 2"/>
          <p:cNvSpPr>
            <a:spLocks noGrp="1"/>
          </p:cNvSpPr>
          <p:nvPr>
            <p:ph type="chart" idx="1"/>
          </p:nvPr>
        </p:nvSpPr>
        <p:spPr>
          <a:xfrm>
            <a:off x="334963" y="1441450"/>
            <a:ext cx="8424862" cy="4144963"/>
          </a:xfrm>
        </p:spPr>
        <p:txBody>
          <a:bodyPr/>
          <a:lstStyle/>
          <a:p>
            <a:endParaRPr lang="de-DE" dirty="0"/>
          </a:p>
        </p:txBody>
      </p:sp>
    </p:spTree>
    <p:extLst>
      <p:ext uri="{BB962C8B-B14F-4D97-AF65-F5344CB8AC3E}">
        <p14:creationId xmlns:p14="http://schemas.microsoft.com/office/powerpoint/2010/main" xmlns="" val="165210824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xmlns="" val="5282427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192088" y="193675"/>
            <a:ext cx="7646987" cy="396875"/>
          </a:xfrm>
          <a:prstGeom prst="rect">
            <a:avLst/>
          </a:prstGeom>
        </p:spPr>
        <p:txBody>
          <a:bodyPr/>
          <a:lstStyle/>
          <a:p>
            <a:r>
              <a:rPr lang="de-DE" dirty="0" smtClean="0"/>
              <a:t>Titelmasterformat durch Klicken bearbeiten</a:t>
            </a:r>
            <a:endParaRPr lang="de-DE" dirty="0"/>
          </a:p>
        </p:txBody>
      </p:sp>
      <p:sp>
        <p:nvSpPr>
          <p:cNvPr id="3" name="Inhaltsplatzhalter 2"/>
          <p:cNvSpPr>
            <a:spLocks noGrp="1"/>
          </p:cNvSpPr>
          <p:nvPr>
            <p:ph idx="1"/>
          </p:nvPr>
        </p:nvSpPr>
        <p:spPr/>
        <p:txBody>
          <a:bodyPr/>
          <a:lstStyle>
            <a:lvl1pPr>
              <a:buClr>
                <a:srgbClr val="004599"/>
              </a:buClr>
              <a:defRPr/>
            </a:lvl1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xmlns="" val="412074803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lstStyle>
            <a:lvl1pPr algn="l">
              <a:defRPr sz="4000" b="1" cap="all">
                <a:latin typeface="Dax Offc" pitchFamily="34" charset="0"/>
              </a:defRPr>
            </a:lvl1pPr>
          </a:lstStyle>
          <a:p>
            <a:r>
              <a:rPr lang="de-DE" dirty="0" smtClean="0"/>
              <a:t>Titelmasterformat durch Klicken bearbeiten</a:t>
            </a:r>
            <a:endParaRPr lang="de-DE" dirty="0"/>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Tree>
    <p:extLst>
      <p:ext uri="{BB962C8B-B14F-4D97-AF65-F5344CB8AC3E}">
        <p14:creationId xmlns:p14="http://schemas.microsoft.com/office/powerpoint/2010/main" xmlns="" val="237614894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192088" y="193675"/>
            <a:ext cx="7646987" cy="396875"/>
          </a:xfrm>
          <a:prstGeom prst="rect">
            <a:avLst/>
          </a:prstGeo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334963" y="1441450"/>
            <a:ext cx="4135437" cy="4144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22800" y="1441450"/>
            <a:ext cx="4137025" cy="4144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xmlns="" val="367717747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xmlns="" val="38306860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192088" y="193675"/>
            <a:ext cx="7646987" cy="396875"/>
          </a:xfrm>
          <a:prstGeom prst="rect">
            <a:avLst/>
          </a:prstGeom>
        </p:spPr>
        <p:txBody>
          <a:bodyPr/>
          <a:lstStyle/>
          <a:p>
            <a:r>
              <a:rPr lang="de-DE" smtClean="0"/>
              <a:t>Titelmasterformat durch Klicken bearbeiten</a:t>
            </a:r>
            <a:endParaRPr lang="de-DE"/>
          </a:p>
        </p:txBody>
      </p:sp>
    </p:spTree>
    <p:extLst>
      <p:ext uri="{BB962C8B-B14F-4D97-AF65-F5344CB8AC3E}">
        <p14:creationId xmlns:p14="http://schemas.microsoft.com/office/powerpoint/2010/main" xmlns="" val="338471557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12214616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Tree>
    <p:extLst>
      <p:ext uri="{BB962C8B-B14F-4D97-AF65-F5344CB8AC3E}">
        <p14:creationId xmlns:p14="http://schemas.microsoft.com/office/powerpoint/2010/main" xmlns="" val="386179184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Tree>
    <p:extLst>
      <p:ext uri="{BB962C8B-B14F-4D97-AF65-F5344CB8AC3E}">
        <p14:creationId xmlns:p14="http://schemas.microsoft.com/office/powerpoint/2010/main" xmlns="" val="10757853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 name="Gruppieren 9"/>
          <p:cNvGrpSpPr/>
          <p:nvPr/>
        </p:nvGrpSpPr>
        <p:grpSpPr>
          <a:xfrm>
            <a:off x="0" y="6228000"/>
            <a:ext cx="9144000" cy="36000"/>
            <a:chOff x="0" y="2707200"/>
            <a:chExt cx="9144000" cy="36000"/>
          </a:xfrm>
        </p:grpSpPr>
        <p:cxnSp>
          <p:nvCxnSpPr>
            <p:cNvPr id="9" name="Gerade Verbindung 8"/>
            <p:cNvCxnSpPr/>
            <p:nvPr userDrawn="1"/>
          </p:nvCxnSpPr>
          <p:spPr bwMode="auto">
            <a:xfrm>
              <a:off x="0" y="2707200"/>
              <a:ext cx="9144000" cy="0"/>
            </a:xfrm>
            <a:prstGeom prst="line">
              <a:avLst/>
            </a:prstGeom>
            <a:solidFill>
              <a:schemeClr val="accent1"/>
            </a:solidFill>
            <a:ln w="38100" cap="flat" cmpd="sng" algn="ctr">
              <a:solidFill>
                <a:srgbClr val="004599"/>
              </a:solidFill>
              <a:prstDash val="solid"/>
              <a:round/>
              <a:headEnd type="none" w="med" len="med"/>
              <a:tailEnd type="none" w="lg"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9" name="Gerade Verbindung 18"/>
            <p:cNvCxnSpPr/>
            <p:nvPr userDrawn="1"/>
          </p:nvCxnSpPr>
          <p:spPr bwMode="auto">
            <a:xfrm>
              <a:off x="0" y="2743200"/>
              <a:ext cx="9144000" cy="0"/>
            </a:xfrm>
            <a:prstGeom prst="line">
              <a:avLst/>
            </a:prstGeom>
            <a:solidFill>
              <a:schemeClr val="accent1"/>
            </a:solidFill>
            <a:ln w="38100" cap="flat" cmpd="sng" algn="ctr">
              <a:solidFill>
                <a:srgbClr val="B7BCC1"/>
              </a:solidFill>
              <a:prstDash val="solid"/>
              <a:round/>
              <a:headEnd type="none" w="med" len="med"/>
              <a:tailEnd type="none" w="lg"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grpSp>
      <p:sp>
        <p:nvSpPr>
          <p:cNvPr id="417809" name="Rectangle 17"/>
          <p:cNvSpPr>
            <a:spLocks noGrp="1" noChangeArrowheads="1"/>
          </p:cNvSpPr>
          <p:nvPr>
            <p:ph type="body" idx="1"/>
          </p:nvPr>
        </p:nvSpPr>
        <p:spPr bwMode="gray">
          <a:xfrm>
            <a:off x="334963" y="1441450"/>
            <a:ext cx="8424862" cy="4144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e-DE" dirty="0" smtClean="0"/>
              <a:t>Klicken Sie, um die Formate des Vorlagentextes zu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417919" name="Rectangle 127"/>
          <p:cNvSpPr>
            <a:spLocks noChangeArrowheads="1"/>
          </p:cNvSpPr>
          <p:nvPr/>
        </p:nvSpPr>
        <p:spPr bwMode="gray">
          <a:xfrm>
            <a:off x="8601075" y="6519863"/>
            <a:ext cx="360363" cy="152400"/>
          </a:xfrm>
          <a:prstGeom prst="rect">
            <a:avLst/>
          </a:prstGeom>
          <a:noFill/>
          <a:ln>
            <a:noFill/>
          </a:ln>
          <a:effectLst/>
          <a:extLst>
            <a:ext uri="{909E8E84-426E-40DD-AFC4-6F175D3DCCD1}">
              <a14:hiddenFill xmlns:a14="http://schemas.microsoft.com/office/drawing/2010/main" xmlns="">
                <a:solidFill>
                  <a:srgbClr val="E6E6E6"/>
                </a:solidFill>
              </a14:hiddenFill>
            </a:ext>
            <a:ext uri="{91240B29-F687-4F45-9708-019B960494DF}">
              <a14:hiddenLine xmlns:a14="http://schemas.microsoft.com/office/drawing/2010/main" xmlns="" w="15875"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ctr"/>
          <a:lstStyle/>
          <a:p>
            <a:pPr algn="r">
              <a:buClr>
                <a:schemeClr val="tx1"/>
              </a:buClr>
              <a:buSzPct val="80000"/>
              <a:buFont typeface="Wingdings" pitchFamily="2" charset="2"/>
              <a:buNone/>
            </a:pPr>
            <a:endParaRPr lang="en-GB" sz="1000" b="0" u="none">
              <a:solidFill>
                <a:schemeClr val="bg2"/>
              </a:solidFill>
            </a:endParaRPr>
          </a:p>
        </p:txBody>
      </p:sp>
      <p:pic>
        <p:nvPicPr>
          <p:cNvPr id="4100" name="Picture 4" descr="D:\TNS Infratest\ESCA\dimap\Neu2013\input\Logo_Infratest_4c_positiv\Logo_Infratest_RGB_positiv2.png"/>
          <p:cNvPicPr>
            <a:picLocks noChangeAspect="1" noChangeArrowheads="1"/>
          </p:cNvPicPr>
          <p:nvPr/>
        </p:nvPicPr>
        <p:blipFill>
          <a:blip r:embed="rId16" cstate="print">
            <a:extLst>
              <a:ext uri="{28A0092B-C50C-407E-A947-70E740481C1C}">
                <a14:useLocalDpi xmlns:a14="http://schemas.microsoft.com/office/drawing/2010/main" xmlns="" val="0"/>
              </a:ext>
            </a:extLst>
          </a:blip>
          <a:srcRect/>
          <a:stretch>
            <a:fillRect/>
          </a:stretch>
        </p:blipFill>
        <p:spPr bwMode="auto">
          <a:xfrm>
            <a:off x="7155773" y="6356348"/>
            <a:ext cx="1911631" cy="360992"/>
          </a:xfrm>
          <a:prstGeom prst="rect">
            <a:avLst/>
          </a:prstGeom>
          <a:noFill/>
          <a:extLst>
            <a:ext uri="{909E8E84-426E-40DD-AFC4-6F175D3DCCD1}">
              <a14:hiddenFill xmlns:a14="http://schemas.microsoft.com/office/drawing/2010/main" xmlns="">
                <a:solidFill>
                  <a:srgbClr val="FFFFFF"/>
                </a:solidFill>
              </a14:hiddenFill>
            </a:ext>
          </a:extLst>
        </p:spPr>
      </p:pic>
      <p:sp>
        <p:nvSpPr>
          <p:cNvPr id="12" name="Textfeld 11"/>
          <p:cNvSpPr txBox="1"/>
          <p:nvPr userDrawn="1"/>
        </p:nvSpPr>
        <p:spPr>
          <a:xfrm>
            <a:off x="192088" y="193676"/>
            <a:ext cx="7646987"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lvl="0" defTabSz="960438" fontAlgn="base">
              <a:spcBef>
                <a:spcPct val="0"/>
              </a:spcBef>
              <a:spcAft>
                <a:spcPct val="0"/>
              </a:spcAft>
              <a:defRPr sz="2000" baseline="0">
                <a:solidFill>
                  <a:srgbClr val="808080"/>
                </a:solidFill>
                <a:latin typeface="Dax Offc" pitchFamily="34" charset="0"/>
                <a:ea typeface="+mj-ea"/>
                <a:cs typeface="+mj-cs"/>
              </a:defRPr>
            </a:lvl1pPr>
            <a:lvl2pPr defTabSz="960438" fontAlgn="base">
              <a:spcBef>
                <a:spcPct val="0"/>
              </a:spcBef>
              <a:spcAft>
                <a:spcPct val="0"/>
              </a:spcAft>
              <a:defRPr sz="2000">
                <a:solidFill>
                  <a:srgbClr val="808080"/>
                </a:solidFill>
                <a:latin typeface="Verdana" pitchFamily="34" charset="0"/>
              </a:defRPr>
            </a:lvl2pPr>
            <a:lvl3pPr defTabSz="960438" fontAlgn="base">
              <a:spcBef>
                <a:spcPct val="0"/>
              </a:spcBef>
              <a:spcAft>
                <a:spcPct val="0"/>
              </a:spcAft>
              <a:defRPr sz="2000">
                <a:solidFill>
                  <a:srgbClr val="808080"/>
                </a:solidFill>
                <a:latin typeface="Verdana" pitchFamily="34" charset="0"/>
              </a:defRPr>
            </a:lvl3pPr>
            <a:lvl4pPr defTabSz="960438" fontAlgn="base">
              <a:spcBef>
                <a:spcPct val="0"/>
              </a:spcBef>
              <a:spcAft>
                <a:spcPct val="0"/>
              </a:spcAft>
              <a:defRPr sz="2000">
                <a:solidFill>
                  <a:srgbClr val="808080"/>
                </a:solidFill>
                <a:latin typeface="Verdana" pitchFamily="34" charset="0"/>
              </a:defRPr>
            </a:lvl4pPr>
            <a:lvl5pPr defTabSz="960438" fontAlgn="base">
              <a:spcBef>
                <a:spcPct val="0"/>
              </a:spcBef>
              <a:spcAft>
                <a:spcPct val="0"/>
              </a:spcAft>
              <a:defRPr sz="2000">
                <a:solidFill>
                  <a:srgbClr val="808080"/>
                </a:solidFill>
                <a:latin typeface="Verdana" pitchFamily="34" charset="0"/>
              </a:defRPr>
            </a:lvl5pPr>
            <a:lvl6pPr marL="457200" defTabSz="960438" fontAlgn="base">
              <a:spcBef>
                <a:spcPct val="0"/>
              </a:spcBef>
              <a:spcAft>
                <a:spcPct val="0"/>
              </a:spcAft>
              <a:defRPr sz="2000">
                <a:solidFill>
                  <a:srgbClr val="808080"/>
                </a:solidFill>
                <a:latin typeface="Verdana" pitchFamily="34" charset="0"/>
              </a:defRPr>
            </a:lvl6pPr>
            <a:lvl7pPr marL="914400" defTabSz="960438" fontAlgn="base">
              <a:spcBef>
                <a:spcPct val="0"/>
              </a:spcBef>
              <a:spcAft>
                <a:spcPct val="0"/>
              </a:spcAft>
              <a:defRPr sz="2000">
                <a:solidFill>
                  <a:srgbClr val="808080"/>
                </a:solidFill>
                <a:latin typeface="Verdana" pitchFamily="34" charset="0"/>
              </a:defRPr>
            </a:lvl7pPr>
            <a:lvl8pPr marL="1371600" defTabSz="960438" fontAlgn="base">
              <a:spcBef>
                <a:spcPct val="0"/>
              </a:spcBef>
              <a:spcAft>
                <a:spcPct val="0"/>
              </a:spcAft>
              <a:defRPr sz="2000">
                <a:solidFill>
                  <a:srgbClr val="808080"/>
                </a:solidFill>
                <a:latin typeface="Verdana" pitchFamily="34" charset="0"/>
              </a:defRPr>
            </a:lvl8pPr>
            <a:lvl9pPr marL="1828800" defTabSz="960438" fontAlgn="base">
              <a:spcBef>
                <a:spcPct val="0"/>
              </a:spcBef>
              <a:spcAft>
                <a:spcPct val="0"/>
              </a:spcAft>
              <a:defRPr sz="2000">
                <a:solidFill>
                  <a:srgbClr val="808080"/>
                </a:solidFill>
                <a:latin typeface="Verdana" pitchFamily="34" charset="0"/>
              </a:defRPr>
            </a:lvl9pPr>
          </a:lstStyle>
          <a:p>
            <a:r>
              <a:rPr lang="de-DE" dirty="0" smtClean="0"/>
              <a:t>Gemeinsames Lernen in</a:t>
            </a:r>
            <a:r>
              <a:rPr lang="de-DE" baseline="0" dirty="0" smtClean="0"/>
              <a:t> Deutschland</a:t>
            </a:r>
            <a:endParaRPr lang="de-DE" dirty="0"/>
          </a:p>
        </p:txBody>
      </p:sp>
      <p:pic>
        <p:nvPicPr>
          <p:cNvPr id="2" name="Grafik 1"/>
          <p:cNvPicPr>
            <a:picLocks noChangeAspect="1"/>
          </p:cNvPicPr>
          <p:nvPr userDrawn="1"/>
        </p:nvPicPr>
        <p:blipFill>
          <a:blip r:embed="rId17" cstate="print">
            <a:extLst>
              <a:ext uri="{28A0092B-C50C-407E-A947-70E740481C1C}">
                <a14:useLocalDpi xmlns:a14="http://schemas.microsoft.com/office/drawing/2010/main" xmlns="" val="0"/>
              </a:ext>
            </a:extLst>
          </a:blip>
          <a:stretch>
            <a:fillRect/>
          </a:stretch>
        </p:blipFill>
        <p:spPr>
          <a:xfrm>
            <a:off x="7781529" y="209551"/>
            <a:ext cx="1285875" cy="762000"/>
          </a:xfrm>
          <a:prstGeom prst="rect">
            <a:avLst/>
          </a:prstGeom>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5" r:id="rId13"/>
    <p:sldLayoutId id="2147483676" r:id="rId14"/>
  </p:sldLayoutIdLst>
  <p:timing>
    <p:tnLst>
      <p:par>
        <p:cTn id="1" dur="indefinite" restart="never" nodeType="tmRoot"/>
      </p:par>
    </p:tnLst>
  </p:timing>
  <p:txStyles>
    <p:titleStyle>
      <a:lvl1pPr algn="l" defTabSz="960438" rtl="0" eaLnBrk="1" fontAlgn="base" hangingPunct="1">
        <a:spcBef>
          <a:spcPct val="0"/>
        </a:spcBef>
        <a:spcAft>
          <a:spcPct val="0"/>
        </a:spcAft>
        <a:defRPr sz="2000">
          <a:solidFill>
            <a:srgbClr val="808080"/>
          </a:solidFill>
          <a:latin typeface="Dax Offc" pitchFamily="34" charset="0"/>
          <a:ea typeface="+mj-ea"/>
          <a:cs typeface="+mj-cs"/>
        </a:defRPr>
      </a:lvl1pPr>
      <a:lvl2pPr algn="l" defTabSz="960438" rtl="0" eaLnBrk="1" fontAlgn="base" hangingPunct="1">
        <a:spcBef>
          <a:spcPct val="0"/>
        </a:spcBef>
        <a:spcAft>
          <a:spcPct val="0"/>
        </a:spcAft>
        <a:defRPr sz="2000">
          <a:solidFill>
            <a:srgbClr val="808080"/>
          </a:solidFill>
          <a:latin typeface="Verdana" pitchFamily="34" charset="0"/>
        </a:defRPr>
      </a:lvl2pPr>
      <a:lvl3pPr algn="l" defTabSz="960438" rtl="0" eaLnBrk="1" fontAlgn="base" hangingPunct="1">
        <a:spcBef>
          <a:spcPct val="0"/>
        </a:spcBef>
        <a:spcAft>
          <a:spcPct val="0"/>
        </a:spcAft>
        <a:defRPr sz="2000">
          <a:solidFill>
            <a:srgbClr val="808080"/>
          </a:solidFill>
          <a:latin typeface="Verdana" pitchFamily="34" charset="0"/>
        </a:defRPr>
      </a:lvl3pPr>
      <a:lvl4pPr algn="l" defTabSz="960438" rtl="0" eaLnBrk="1" fontAlgn="base" hangingPunct="1">
        <a:spcBef>
          <a:spcPct val="0"/>
        </a:spcBef>
        <a:spcAft>
          <a:spcPct val="0"/>
        </a:spcAft>
        <a:defRPr sz="2000">
          <a:solidFill>
            <a:srgbClr val="808080"/>
          </a:solidFill>
          <a:latin typeface="Verdana" pitchFamily="34" charset="0"/>
        </a:defRPr>
      </a:lvl4pPr>
      <a:lvl5pPr algn="l" defTabSz="960438" rtl="0" eaLnBrk="1" fontAlgn="base" hangingPunct="1">
        <a:spcBef>
          <a:spcPct val="0"/>
        </a:spcBef>
        <a:spcAft>
          <a:spcPct val="0"/>
        </a:spcAft>
        <a:defRPr sz="2000">
          <a:solidFill>
            <a:srgbClr val="808080"/>
          </a:solidFill>
          <a:latin typeface="Verdana" pitchFamily="34" charset="0"/>
        </a:defRPr>
      </a:lvl5pPr>
      <a:lvl6pPr marL="457200" algn="l" defTabSz="960438" rtl="0" eaLnBrk="1" fontAlgn="base" hangingPunct="1">
        <a:spcBef>
          <a:spcPct val="0"/>
        </a:spcBef>
        <a:spcAft>
          <a:spcPct val="0"/>
        </a:spcAft>
        <a:defRPr sz="2000">
          <a:solidFill>
            <a:srgbClr val="808080"/>
          </a:solidFill>
          <a:latin typeface="Verdana" pitchFamily="34" charset="0"/>
        </a:defRPr>
      </a:lvl6pPr>
      <a:lvl7pPr marL="914400" algn="l" defTabSz="960438" rtl="0" eaLnBrk="1" fontAlgn="base" hangingPunct="1">
        <a:spcBef>
          <a:spcPct val="0"/>
        </a:spcBef>
        <a:spcAft>
          <a:spcPct val="0"/>
        </a:spcAft>
        <a:defRPr sz="2000">
          <a:solidFill>
            <a:srgbClr val="808080"/>
          </a:solidFill>
          <a:latin typeface="Verdana" pitchFamily="34" charset="0"/>
        </a:defRPr>
      </a:lvl7pPr>
      <a:lvl8pPr marL="1371600" algn="l" defTabSz="960438" rtl="0" eaLnBrk="1" fontAlgn="base" hangingPunct="1">
        <a:spcBef>
          <a:spcPct val="0"/>
        </a:spcBef>
        <a:spcAft>
          <a:spcPct val="0"/>
        </a:spcAft>
        <a:defRPr sz="2000">
          <a:solidFill>
            <a:srgbClr val="808080"/>
          </a:solidFill>
          <a:latin typeface="Verdana" pitchFamily="34" charset="0"/>
        </a:defRPr>
      </a:lvl8pPr>
      <a:lvl9pPr marL="1828800" algn="l" defTabSz="960438" rtl="0" eaLnBrk="1" fontAlgn="base" hangingPunct="1">
        <a:spcBef>
          <a:spcPct val="0"/>
        </a:spcBef>
        <a:spcAft>
          <a:spcPct val="0"/>
        </a:spcAft>
        <a:defRPr sz="2000">
          <a:solidFill>
            <a:srgbClr val="808080"/>
          </a:solidFill>
          <a:latin typeface="Verdana" pitchFamily="34" charset="0"/>
        </a:defRPr>
      </a:lvl9pPr>
    </p:titleStyle>
    <p:bodyStyle>
      <a:lvl1pPr marL="287338" indent="-287338" algn="l" defTabSz="960438" rtl="0" eaLnBrk="1" fontAlgn="base" hangingPunct="1">
        <a:spcBef>
          <a:spcPct val="0"/>
        </a:spcBef>
        <a:spcAft>
          <a:spcPct val="25000"/>
        </a:spcAft>
        <a:buClr>
          <a:schemeClr val="hlink"/>
        </a:buClr>
        <a:buFont typeface="Wingdings" pitchFamily="2" charset="2"/>
        <a:buChar char="§"/>
        <a:defRPr sz="1600">
          <a:solidFill>
            <a:schemeClr val="tx1"/>
          </a:solidFill>
          <a:latin typeface="+mn-lt"/>
          <a:ea typeface="+mn-ea"/>
          <a:cs typeface="+mn-cs"/>
        </a:defRPr>
      </a:lvl1pPr>
      <a:lvl2pPr marL="574675" indent="-287338" algn="l" defTabSz="960438" rtl="0" eaLnBrk="1" fontAlgn="base" hangingPunct="1">
        <a:spcBef>
          <a:spcPct val="0"/>
        </a:spcBef>
        <a:spcAft>
          <a:spcPct val="25000"/>
        </a:spcAft>
        <a:buClr>
          <a:schemeClr val="bg2"/>
        </a:buClr>
        <a:buFont typeface="Wingdings" pitchFamily="2" charset="2"/>
        <a:buChar char="§"/>
        <a:defRPr sz="1600">
          <a:solidFill>
            <a:schemeClr val="tx1"/>
          </a:solidFill>
          <a:latin typeface="+mn-lt"/>
          <a:cs typeface="+mn-cs"/>
        </a:defRPr>
      </a:lvl2pPr>
      <a:lvl3pPr marL="862013" indent="-287338" algn="l" defTabSz="960438" rtl="0" eaLnBrk="1" fontAlgn="base" hangingPunct="1">
        <a:spcBef>
          <a:spcPct val="0"/>
        </a:spcBef>
        <a:spcAft>
          <a:spcPct val="25000"/>
        </a:spcAft>
        <a:buClr>
          <a:schemeClr val="bg2"/>
        </a:buClr>
        <a:buChar char="-"/>
        <a:defRPr sz="1600">
          <a:solidFill>
            <a:schemeClr val="tx1"/>
          </a:solidFill>
          <a:latin typeface="+mn-lt"/>
          <a:cs typeface="+mn-cs"/>
        </a:defRPr>
      </a:lvl3pPr>
      <a:lvl4pPr marL="1149350" indent="-287338" algn="l" defTabSz="960438" rtl="0" eaLnBrk="1" fontAlgn="base" hangingPunct="1">
        <a:spcBef>
          <a:spcPct val="0"/>
        </a:spcBef>
        <a:spcAft>
          <a:spcPct val="25000"/>
        </a:spcAft>
        <a:buClr>
          <a:schemeClr val="bg2"/>
        </a:buClr>
        <a:buChar char="-"/>
        <a:defRPr sz="1600">
          <a:solidFill>
            <a:schemeClr val="tx1"/>
          </a:solidFill>
          <a:latin typeface="+mn-lt"/>
          <a:cs typeface="+mn-cs"/>
        </a:defRPr>
      </a:lvl4pPr>
      <a:lvl5pPr marL="1436688" indent="-287338" algn="l" defTabSz="960438" rtl="0" eaLnBrk="1" fontAlgn="base" hangingPunct="1">
        <a:spcBef>
          <a:spcPct val="0"/>
        </a:spcBef>
        <a:spcAft>
          <a:spcPct val="25000"/>
        </a:spcAft>
        <a:buClr>
          <a:schemeClr val="bg2"/>
        </a:buClr>
        <a:buChar char="-"/>
        <a:defRPr sz="1600">
          <a:solidFill>
            <a:schemeClr val="tx1"/>
          </a:solidFill>
          <a:latin typeface="+mn-lt"/>
          <a:cs typeface="+mn-cs"/>
        </a:defRPr>
      </a:lvl5pPr>
      <a:lvl6pPr marL="1893888" indent="-287338" algn="l" defTabSz="960438" rtl="0" eaLnBrk="1" fontAlgn="base" hangingPunct="1">
        <a:spcBef>
          <a:spcPct val="0"/>
        </a:spcBef>
        <a:spcAft>
          <a:spcPct val="25000"/>
        </a:spcAft>
        <a:buClr>
          <a:schemeClr val="bg2"/>
        </a:buClr>
        <a:buChar char="-"/>
        <a:defRPr sz="1600">
          <a:solidFill>
            <a:schemeClr val="tx1"/>
          </a:solidFill>
          <a:latin typeface="+mn-lt"/>
          <a:cs typeface="+mn-cs"/>
        </a:defRPr>
      </a:lvl6pPr>
      <a:lvl7pPr marL="2351088" indent="-287338" algn="l" defTabSz="960438" rtl="0" eaLnBrk="1" fontAlgn="base" hangingPunct="1">
        <a:spcBef>
          <a:spcPct val="0"/>
        </a:spcBef>
        <a:spcAft>
          <a:spcPct val="25000"/>
        </a:spcAft>
        <a:buClr>
          <a:schemeClr val="bg2"/>
        </a:buClr>
        <a:buChar char="-"/>
        <a:defRPr sz="1600">
          <a:solidFill>
            <a:schemeClr val="tx1"/>
          </a:solidFill>
          <a:latin typeface="+mn-lt"/>
          <a:cs typeface="+mn-cs"/>
        </a:defRPr>
      </a:lvl7pPr>
      <a:lvl8pPr marL="2808288" indent="-287338" algn="l" defTabSz="960438" rtl="0" eaLnBrk="1" fontAlgn="base" hangingPunct="1">
        <a:spcBef>
          <a:spcPct val="0"/>
        </a:spcBef>
        <a:spcAft>
          <a:spcPct val="25000"/>
        </a:spcAft>
        <a:buClr>
          <a:schemeClr val="bg2"/>
        </a:buClr>
        <a:buChar char="-"/>
        <a:defRPr sz="1600">
          <a:solidFill>
            <a:schemeClr val="tx1"/>
          </a:solidFill>
          <a:latin typeface="+mn-lt"/>
          <a:cs typeface="+mn-cs"/>
        </a:defRPr>
      </a:lvl8pPr>
      <a:lvl9pPr marL="3265488" indent="-287338" algn="l" defTabSz="960438" rtl="0" eaLnBrk="1" fontAlgn="base" hangingPunct="1">
        <a:spcBef>
          <a:spcPct val="0"/>
        </a:spcBef>
        <a:spcAft>
          <a:spcPct val="25000"/>
        </a:spcAft>
        <a:buClr>
          <a:schemeClr val="bg2"/>
        </a:buClr>
        <a:buChar char="-"/>
        <a:defRPr sz="1600">
          <a:solidFill>
            <a:schemeClr val="tx1"/>
          </a:solidFill>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tags" Target="../tags/tag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3" Type="http://schemas.openxmlformats.org/officeDocument/2006/relationships/tags" Target="../tags/tag9.xml"/><Relationship Id="rId7" Type="http://schemas.openxmlformats.org/officeDocument/2006/relationships/chart" Target="../charts/chart1.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notesSlide" Target="../notesSlides/notesSlide2.xml"/><Relationship Id="rId5" Type="http://schemas.openxmlformats.org/officeDocument/2006/relationships/slideLayout" Target="../slideLayouts/slideLayout13.xml"/><Relationship Id="rId4" Type="http://schemas.openxmlformats.org/officeDocument/2006/relationships/tags" Target="../tags/tag10.xml"/></Relationships>
</file>

<file path=ppt/slides/_rels/slide5.xml.rels><?xml version="1.0" encoding="UTF-8" standalone="yes"?>
<Relationships xmlns="http://schemas.openxmlformats.org/package/2006/relationships"><Relationship Id="rId3" Type="http://schemas.openxmlformats.org/officeDocument/2006/relationships/tags" Target="../tags/tag13.xml"/><Relationship Id="rId7" Type="http://schemas.openxmlformats.org/officeDocument/2006/relationships/chart" Target="../charts/chart2.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notesSlide" Target="../notesSlides/notesSlide3.xml"/><Relationship Id="rId5" Type="http://schemas.openxmlformats.org/officeDocument/2006/relationships/slideLayout" Target="../slideLayouts/slideLayout13.xml"/><Relationship Id="rId4" Type="http://schemas.openxmlformats.org/officeDocument/2006/relationships/tags" Target="../tags/tag14.xml"/></Relationships>
</file>

<file path=ppt/slides/_rels/slide6.xml.rels><?xml version="1.0" encoding="UTF-8" standalone="yes"?>
<Relationships xmlns="http://schemas.openxmlformats.org/package/2006/relationships"><Relationship Id="rId3" Type="http://schemas.openxmlformats.org/officeDocument/2006/relationships/tags" Target="../tags/tag17.xml"/><Relationship Id="rId7" Type="http://schemas.openxmlformats.org/officeDocument/2006/relationships/chart" Target="../charts/chart3.xm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notesSlide" Target="../notesSlides/notesSlide4.xml"/><Relationship Id="rId5" Type="http://schemas.openxmlformats.org/officeDocument/2006/relationships/slideLayout" Target="../slideLayouts/slideLayout13.xml"/><Relationship Id="rId4" Type="http://schemas.openxmlformats.org/officeDocument/2006/relationships/tags" Target="../tags/tag18.xml"/></Relationships>
</file>

<file path=ppt/slides/_rels/slide7.xml.rels><?xml version="1.0" encoding="UTF-8" standalone="yes"?>
<Relationships xmlns="http://schemas.openxmlformats.org/package/2006/relationships"><Relationship Id="rId3" Type="http://schemas.openxmlformats.org/officeDocument/2006/relationships/tags" Target="../tags/tag21.xml"/><Relationship Id="rId7" Type="http://schemas.openxmlformats.org/officeDocument/2006/relationships/chart" Target="../charts/chart4.xml"/><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notesSlide" Target="../notesSlides/notesSlide5.xml"/><Relationship Id="rId5" Type="http://schemas.openxmlformats.org/officeDocument/2006/relationships/slideLayout" Target="../slideLayouts/slideLayout13.xml"/><Relationship Id="rId4" Type="http://schemas.openxmlformats.org/officeDocument/2006/relationships/tags" Target="../tags/tag22.xml"/></Relationships>
</file>

<file path=ppt/slides/_rels/slide8.xml.rels><?xml version="1.0" encoding="UTF-8" standalone="yes"?>
<Relationships xmlns="http://schemas.openxmlformats.org/package/2006/relationships"><Relationship Id="rId3" Type="http://schemas.openxmlformats.org/officeDocument/2006/relationships/tags" Target="../tags/tag25.xml"/><Relationship Id="rId7" Type="http://schemas.openxmlformats.org/officeDocument/2006/relationships/chart" Target="../charts/chart5.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notesSlide" Target="../notesSlides/notesSlide6.xml"/><Relationship Id="rId5" Type="http://schemas.openxmlformats.org/officeDocument/2006/relationships/slideLayout" Target="../slideLayouts/slideLayout13.xml"/><Relationship Id="rId4" Type="http://schemas.openxmlformats.org/officeDocument/2006/relationships/tags" Target="../tags/tag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TNS Infratest\ESCA\dimap\Neu2013\titelslides_D01.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66" y="-12156"/>
            <a:ext cx="9144529"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0"/>
          <p:cNvSpPr txBox="1">
            <a:spLocks noChangeArrowheads="1"/>
          </p:cNvSpPr>
          <p:nvPr/>
        </p:nvSpPr>
        <p:spPr>
          <a:xfrm>
            <a:off x="5697538" y="2180274"/>
            <a:ext cx="2978918" cy="1002313"/>
          </a:xfrm>
          <a:prstGeom prst="rect">
            <a:avLst/>
          </a:prstGeom>
          <a:noFill/>
          <a:ln w="9525">
            <a:noFill/>
            <a:prstDash val="solid"/>
          </a:ln>
        </p:spPr>
        <p:txBody>
          <a:bodyPr vert="horz" wrap="square" lIns="0" tIns="0" rIns="0" bIns="0" anchor="t" anchorCtr="0"/>
          <a:lstStyle>
            <a:lvl1pPr algn="l" defTabSz="960438" rtl="0" eaLnBrk="1" fontAlgn="base" hangingPunct="1">
              <a:spcBef>
                <a:spcPct val="0"/>
              </a:spcBef>
              <a:spcAft>
                <a:spcPct val="0"/>
              </a:spcAft>
              <a:defRPr sz="2000">
                <a:solidFill>
                  <a:srgbClr val="808080"/>
                </a:solidFill>
                <a:latin typeface="Dax Offc" pitchFamily="34" charset="0"/>
                <a:ea typeface="+mj-ea"/>
                <a:cs typeface="+mj-cs"/>
              </a:defRPr>
            </a:lvl1pPr>
            <a:lvl2pPr algn="l" defTabSz="960438" rtl="0" eaLnBrk="1" fontAlgn="base" hangingPunct="1">
              <a:spcBef>
                <a:spcPct val="0"/>
              </a:spcBef>
              <a:spcAft>
                <a:spcPct val="0"/>
              </a:spcAft>
              <a:defRPr sz="2000">
                <a:solidFill>
                  <a:srgbClr val="808080"/>
                </a:solidFill>
                <a:latin typeface="Verdana" pitchFamily="34" charset="0"/>
              </a:defRPr>
            </a:lvl2pPr>
            <a:lvl3pPr algn="l" defTabSz="960438" rtl="0" eaLnBrk="1" fontAlgn="base" hangingPunct="1">
              <a:spcBef>
                <a:spcPct val="0"/>
              </a:spcBef>
              <a:spcAft>
                <a:spcPct val="0"/>
              </a:spcAft>
              <a:defRPr sz="2000">
                <a:solidFill>
                  <a:srgbClr val="808080"/>
                </a:solidFill>
                <a:latin typeface="Verdana" pitchFamily="34" charset="0"/>
              </a:defRPr>
            </a:lvl3pPr>
            <a:lvl4pPr algn="l" defTabSz="960438" rtl="0" eaLnBrk="1" fontAlgn="base" hangingPunct="1">
              <a:spcBef>
                <a:spcPct val="0"/>
              </a:spcBef>
              <a:spcAft>
                <a:spcPct val="0"/>
              </a:spcAft>
              <a:defRPr sz="2000">
                <a:solidFill>
                  <a:srgbClr val="808080"/>
                </a:solidFill>
                <a:latin typeface="Verdana" pitchFamily="34" charset="0"/>
              </a:defRPr>
            </a:lvl4pPr>
            <a:lvl5pPr algn="l" defTabSz="960438" rtl="0" eaLnBrk="1" fontAlgn="base" hangingPunct="1">
              <a:spcBef>
                <a:spcPct val="0"/>
              </a:spcBef>
              <a:spcAft>
                <a:spcPct val="0"/>
              </a:spcAft>
              <a:defRPr sz="2000">
                <a:solidFill>
                  <a:srgbClr val="808080"/>
                </a:solidFill>
                <a:latin typeface="Verdana" pitchFamily="34" charset="0"/>
              </a:defRPr>
            </a:lvl5pPr>
            <a:lvl6pPr marL="457200" algn="l" defTabSz="960438" rtl="0" eaLnBrk="1" fontAlgn="base" hangingPunct="1">
              <a:spcBef>
                <a:spcPct val="0"/>
              </a:spcBef>
              <a:spcAft>
                <a:spcPct val="0"/>
              </a:spcAft>
              <a:defRPr sz="2000">
                <a:solidFill>
                  <a:srgbClr val="808080"/>
                </a:solidFill>
                <a:latin typeface="Verdana" pitchFamily="34" charset="0"/>
              </a:defRPr>
            </a:lvl6pPr>
            <a:lvl7pPr marL="914400" algn="l" defTabSz="960438" rtl="0" eaLnBrk="1" fontAlgn="base" hangingPunct="1">
              <a:spcBef>
                <a:spcPct val="0"/>
              </a:spcBef>
              <a:spcAft>
                <a:spcPct val="0"/>
              </a:spcAft>
              <a:defRPr sz="2000">
                <a:solidFill>
                  <a:srgbClr val="808080"/>
                </a:solidFill>
                <a:latin typeface="Verdana" pitchFamily="34" charset="0"/>
              </a:defRPr>
            </a:lvl7pPr>
            <a:lvl8pPr marL="1371600" algn="l" defTabSz="960438" rtl="0" eaLnBrk="1" fontAlgn="base" hangingPunct="1">
              <a:spcBef>
                <a:spcPct val="0"/>
              </a:spcBef>
              <a:spcAft>
                <a:spcPct val="0"/>
              </a:spcAft>
              <a:defRPr sz="2000">
                <a:solidFill>
                  <a:srgbClr val="808080"/>
                </a:solidFill>
                <a:latin typeface="Verdana" pitchFamily="34" charset="0"/>
              </a:defRPr>
            </a:lvl8pPr>
            <a:lvl9pPr marL="1828800" algn="l" defTabSz="960438" rtl="0" eaLnBrk="1" fontAlgn="base" hangingPunct="1">
              <a:spcBef>
                <a:spcPct val="0"/>
              </a:spcBef>
              <a:spcAft>
                <a:spcPct val="0"/>
              </a:spcAft>
              <a:defRPr sz="2000">
                <a:solidFill>
                  <a:srgbClr val="808080"/>
                </a:solidFill>
                <a:latin typeface="Verdana" pitchFamily="34" charset="0"/>
              </a:defRPr>
            </a:lvl9pPr>
          </a:lstStyle>
          <a:p>
            <a:pPr>
              <a:buClr>
                <a:srgbClr val="000000"/>
              </a:buClr>
              <a:buSzPct val="100000"/>
            </a:pPr>
            <a:r>
              <a:rPr lang="de-DE" sz="2200" b="1" dirty="0" smtClean="0">
                <a:solidFill>
                  <a:srgbClr val="004599"/>
                </a:solidFill>
                <a:latin typeface="Dax Offc"/>
              </a:rPr>
              <a:t>Gemeinsames Lernen von Kindern mit und ohne Beeinträchtigung</a:t>
            </a:r>
            <a:endParaRPr lang="de-DE" sz="2200" b="1" dirty="0">
              <a:solidFill>
                <a:srgbClr val="004599"/>
              </a:solidFill>
              <a:latin typeface="Dax Offc"/>
            </a:endParaRPr>
          </a:p>
        </p:txBody>
      </p:sp>
      <p:sp>
        <p:nvSpPr>
          <p:cNvPr id="6" name="Rectangle 40"/>
          <p:cNvSpPr txBox="1">
            <a:spLocks noChangeArrowheads="1"/>
          </p:cNvSpPr>
          <p:nvPr/>
        </p:nvSpPr>
        <p:spPr>
          <a:xfrm>
            <a:off x="5697537" y="3388623"/>
            <a:ext cx="2970921" cy="1480537"/>
          </a:xfrm>
          <a:prstGeom prst="rect">
            <a:avLst/>
          </a:prstGeom>
          <a:noFill/>
          <a:ln w="9525">
            <a:noFill/>
            <a:prstDash val="solid"/>
          </a:ln>
        </p:spPr>
        <p:txBody>
          <a:bodyPr vert="horz" wrap="square" lIns="0" tIns="0" rIns="0" bIns="0" anchor="t" anchorCtr="0"/>
          <a:lstStyle>
            <a:defPPr>
              <a:defRPr lang="de-DE"/>
            </a:defPPr>
            <a:lvl1pPr defTabSz="960438" fontAlgn="base">
              <a:spcBef>
                <a:spcPct val="0"/>
              </a:spcBef>
              <a:spcAft>
                <a:spcPct val="0"/>
              </a:spcAft>
              <a:buClr>
                <a:srgbClr val="000000"/>
              </a:buClr>
              <a:buSzPct val="100000"/>
              <a:defRPr sz="2200">
                <a:solidFill>
                  <a:srgbClr val="808080"/>
                </a:solidFill>
                <a:latin typeface="Dax Offc"/>
                <a:ea typeface="+mj-ea"/>
                <a:cs typeface="+mj-cs"/>
              </a:defRPr>
            </a:lvl1pPr>
            <a:lvl2pPr defTabSz="960438" fontAlgn="base">
              <a:spcBef>
                <a:spcPct val="0"/>
              </a:spcBef>
              <a:spcAft>
                <a:spcPct val="0"/>
              </a:spcAft>
              <a:defRPr sz="2000">
                <a:solidFill>
                  <a:srgbClr val="808080"/>
                </a:solidFill>
                <a:latin typeface="Verdana" pitchFamily="34" charset="0"/>
              </a:defRPr>
            </a:lvl2pPr>
            <a:lvl3pPr defTabSz="960438" fontAlgn="base">
              <a:spcBef>
                <a:spcPct val="0"/>
              </a:spcBef>
              <a:spcAft>
                <a:spcPct val="0"/>
              </a:spcAft>
              <a:defRPr sz="2000">
                <a:solidFill>
                  <a:srgbClr val="808080"/>
                </a:solidFill>
                <a:latin typeface="Verdana" pitchFamily="34" charset="0"/>
              </a:defRPr>
            </a:lvl3pPr>
            <a:lvl4pPr defTabSz="960438" fontAlgn="base">
              <a:spcBef>
                <a:spcPct val="0"/>
              </a:spcBef>
              <a:spcAft>
                <a:spcPct val="0"/>
              </a:spcAft>
              <a:defRPr sz="2000">
                <a:solidFill>
                  <a:srgbClr val="808080"/>
                </a:solidFill>
                <a:latin typeface="Verdana" pitchFamily="34" charset="0"/>
              </a:defRPr>
            </a:lvl4pPr>
            <a:lvl5pPr defTabSz="960438" fontAlgn="base">
              <a:spcBef>
                <a:spcPct val="0"/>
              </a:spcBef>
              <a:spcAft>
                <a:spcPct val="0"/>
              </a:spcAft>
              <a:defRPr sz="2000">
                <a:solidFill>
                  <a:srgbClr val="808080"/>
                </a:solidFill>
                <a:latin typeface="Verdana" pitchFamily="34" charset="0"/>
              </a:defRPr>
            </a:lvl5pPr>
            <a:lvl6pPr marL="457200" defTabSz="960438" fontAlgn="base">
              <a:spcBef>
                <a:spcPct val="0"/>
              </a:spcBef>
              <a:spcAft>
                <a:spcPct val="0"/>
              </a:spcAft>
              <a:defRPr sz="2000">
                <a:solidFill>
                  <a:srgbClr val="808080"/>
                </a:solidFill>
                <a:latin typeface="Verdana" pitchFamily="34" charset="0"/>
              </a:defRPr>
            </a:lvl6pPr>
            <a:lvl7pPr marL="914400" defTabSz="960438" fontAlgn="base">
              <a:spcBef>
                <a:spcPct val="0"/>
              </a:spcBef>
              <a:spcAft>
                <a:spcPct val="0"/>
              </a:spcAft>
              <a:defRPr sz="2000">
                <a:solidFill>
                  <a:srgbClr val="808080"/>
                </a:solidFill>
                <a:latin typeface="Verdana" pitchFamily="34" charset="0"/>
              </a:defRPr>
            </a:lvl7pPr>
            <a:lvl8pPr marL="1371600" defTabSz="960438" fontAlgn="base">
              <a:spcBef>
                <a:spcPct val="0"/>
              </a:spcBef>
              <a:spcAft>
                <a:spcPct val="0"/>
              </a:spcAft>
              <a:defRPr sz="2000">
                <a:solidFill>
                  <a:srgbClr val="808080"/>
                </a:solidFill>
                <a:latin typeface="Verdana" pitchFamily="34" charset="0"/>
              </a:defRPr>
            </a:lvl8pPr>
            <a:lvl9pPr marL="1828800" defTabSz="960438" fontAlgn="base">
              <a:spcBef>
                <a:spcPct val="0"/>
              </a:spcBef>
              <a:spcAft>
                <a:spcPct val="0"/>
              </a:spcAft>
              <a:defRPr sz="2000">
                <a:solidFill>
                  <a:srgbClr val="808080"/>
                </a:solidFill>
                <a:latin typeface="Verdana" pitchFamily="34" charset="0"/>
              </a:defRPr>
            </a:lvl9pPr>
          </a:lstStyle>
          <a:p>
            <a:r>
              <a:rPr lang="de-DE" dirty="0"/>
              <a:t>Eine Studie </a:t>
            </a:r>
            <a:r>
              <a:rPr lang="de-DE" dirty="0" smtClean="0"/>
              <a:t>von </a:t>
            </a:r>
            <a:r>
              <a:rPr lang="de-DE" dirty="0" err="1" smtClean="0"/>
              <a:t>infratest</a:t>
            </a:r>
            <a:r>
              <a:rPr lang="de-DE" dirty="0" smtClean="0"/>
              <a:t> </a:t>
            </a:r>
            <a:r>
              <a:rPr lang="de-DE" dirty="0" err="1" smtClean="0"/>
              <a:t>dimap</a:t>
            </a:r>
            <a:r>
              <a:rPr lang="de-DE" dirty="0" smtClean="0"/>
              <a:t> im Auftrag des Verbandes Bildung </a:t>
            </a:r>
            <a:r>
              <a:rPr lang="de-DE" smtClean="0"/>
              <a:t>und Erziehung/VBE</a:t>
            </a:r>
            <a:endParaRPr lang="de-DE" b="1" dirty="0"/>
          </a:p>
        </p:txBody>
      </p:sp>
      <p:pic>
        <p:nvPicPr>
          <p:cNvPr id="8" name="Picture 2" descr="D:\TNS Infratest\ESCA\dimap\Neu2013\input\Logo_Infratest_4c_positiv\Logo_Infratest_RGB_positiv2.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116193" y="6201099"/>
            <a:ext cx="2439238" cy="460625"/>
          </a:xfrm>
          <a:prstGeom prst="rect">
            <a:avLst/>
          </a:prstGeom>
          <a:noFill/>
          <a:extLst>
            <a:ext uri="{909E8E84-426E-40DD-AFC4-6F175D3DCCD1}">
              <a14:hiddenFill xmlns:a14="http://schemas.microsoft.com/office/drawing/2010/main" xmlns="">
                <a:solidFill>
                  <a:srgbClr val="FFFFFF"/>
                </a:solidFill>
              </a14:hiddenFill>
            </a:ext>
          </a:extLst>
        </p:spPr>
      </p:pic>
    </p:spTree>
    <p:custDataLst>
      <p:tags r:id="rId1"/>
    </p:custDataLst>
    <p:extLst>
      <p:ext uri="{BB962C8B-B14F-4D97-AF65-F5344CB8AC3E}">
        <p14:creationId xmlns:p14="http://schemas.microsoft.com/office/powerpoint/2010/main" xmlns="" val="23774760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192088" y="1020222"/>
            <a:ext cx="8556376" cy="4752528"/>
          </a:xfrm>
        </p:spPr>
        <p:txBody>
          <a:bodyPr/>
          <a:lstStyle/>
          <a:p>
            <a:pPr>
              <a:buClr>
                <a:srgbClr val="004599"/>
              </a:buClr>
            </a:pPr>
            <a:r>
              <a:rPr lang="de-DE" sz="1500" dirty="0" smtClean="0"/>
              <a:t>Die </a:t>
            </a:r>
            <a:r>
              <a:rPr lang="de-DE" sz="1500" dirty="0"/>
              <a:t>Idee des gemeinsamen Lernens von Kindern mit und ohne Beeinträchtigungen findet in </a:t>
            </a:r>
            <a:r>
              <a:rPr lang="de-DE" sz="1500" b="1" dirty="0"/>
              <a:t>Deutschland</a:t>
            </a:r>
            <a:r>
              <a:rPr lang="de-DE" sz="1500" dirty="0"/>
              <a:t> eine große Unterstützung. Nach Ansicht der Mehrheit der Bundesbürger bringt die Inklusion sowohl auf der Grundschule (71:25 Prozent) als auch auf den weiterführenden Schulen (66:29 Prozent) allen Kindern mehr Vor- als Nachteile. </a:t>
            </a:r>
          </a:p>
          <a:p>
            <a:pPr>
              <a:buClr>
                <a:srgbClr val="004599"/>
              </a:buClr>
            </a:pPr>
            <a:r>
              <a:rPr lang="de-DE" sz="1500" dirty="0" smtClean="0"/>
              <a:t>An dieser </a:t>
            </a:r>
            <a:r>
              <a:rPr lang="de-DE" sz="1500" dirty="0"/>
              <a:t>grundsätzlich </a:t>
            </a:r>
            <a:r>
              <a:rPr lang="de-DE" sz="1500" dirty="0" smtClean="0"/>
              <a:t>positiven </a:t>
            </a:r>
            <a:r>
              <a:rPr lang="de-DE" sz="1500" dirty="0"/>
              <a:t>Haltung der Bundesbürger zur Inklusions-Idee hat sich im Vergleich zur letzten Studie von 2011 </a:t>
            </a:r>
            <a:r>
              <a:rPr lang="de-DE" sz="1500" dirty="0" smtClean="0"/>
              <a:t>nur wenig </a:t>
            </a:r>
            <a:r>
              <a:rPr lang="de-DE" sz="1500" dirty="0"/>
              <a:t>geändert. Nach wie vor ist aus Sicht der Deutschen eine wesentliche Voraussetzung für einen erfolgreichen Inklusions-Unterricht allerdings nicht erfüllt: Ähnlich wie vor zwei Jahren vertreten acht von zehn Bürgern (79 Prozent; +2) die Meinung, dass für ein gemeinsames Lernen von Kindern mit und ohne </a:t>
            </a:r>
            <a:r>
              <a:rPr lang="de-DE" sz="1500" dirty="0" smtClean="0"/>
              <a:t>Beeinträchtigungen </a:t>
            </a:r>
            <a:r>
              <a:rPr lang="de-DE" sz="1500" dirty="0"/>
              <a:t>die derzeitigen Klassenstärken abgesenkt werden müssten. Jeder Sechste (16 Prozent) sieht hierfür keine Notwendigkeit. </a:t>
            </a:r>
          </a:p>
          <a:p>
            <a:pPr>
              <a:buClr>
                <a:srgbClr val="004599"/>
              </a:buClr>
            </a:pPr>
            <a:r>
              <a:rPr lang="de-DE" sz="1500" dirty="0"/>
              <a:t>Dass die Politik gewillt ist, auch entsprechende finanzielle Mittel für zusätzliche Lehrer oder Sonderpädagogen bereit zu stellen, </a:t>
            </a:r>
            <a:r>
              <a:rPr lang="de-DE" sz="1500" dirty="0" smtClean="0"/>
              <a:t>stellt </a:t>
            </a:r>
            <a:r>
              <a:rPr lang="de-DE" sz="1500" dirty="0"/>
              <a:t>ein Drittel der Deutschen (33 Prozent) nicht in Frage. Eine Mehrheit von zwei Dritteln (65 Prozent) vermisst dagegen bei der Politik die Bereitschaft, hierfür zusätzliche Gelder bereit zu stellen. Allerdings hat diese negative Sicht auf die Finanzierungsbereitschaft der Politik </a:t>
            </a:r>
            <a:r>
              <a:rPr lang="de-DE" sz="1500"/>
              <a:t>gegenüber </a:t>
            </a:r>
            <a:r>
              <a:rPr lang="de-DE" sz="1500" smtClean="0"/>
              <a:t>2011, </a:t>
            </a:r>
            <a:r>
              <a:rPr lang="de-DE" sz="1500" dirty="0"/>
              <a:t>wenn auch nur geringfügig abgenommen.</a:t>
            </a:r>
          </a:p>
          <a:p>
            <a:pPr>
              <a:buClr>
                <a:srgbClr val="004599"/>
              </a:buClr>
            </a:pPr>
            <a:r>
              <a:rPr lang="de-DE" sz="1500" dirty="0"/>
              <a:t>Insgesamt </a:t>
            </a:r>
            <a:r>
              <a:rPr lang="de-DE" sz="1500" dirty="0" smtClean="0"/>
              <a:t>sieht nur </a:t>
            </a:r>
            <a:r>
              <a:rPr lang="de-DE" sz="1500" dirty="0"/>
              <a:t>jeder vierte Bundesbürger (24 Prozent) </a:t>
            </a:r>
            <a:r>
              <a:rPr lang="de-DE" sz="1500" dirty="0" smtClean="0"/>
              <a:t>in </a:t>
            </a:r>
            <a:r>
              <a:rPr lang="de-DE" sz="1500" dirty="0"/>
              <a:t>erster Linie die Schule in der </a:t>
            </a:r>
            <a:r>
              <a:rPr lang="de-DE" sz="1500" dirty="0" smtClean="0"/>
              <a:t>Pflicht, wenn es um die </a:t>
            </a:r>
            <a:r>
              <a:rPr lang="de-DE" sz="1500" dirty="0"/>
              <a:t>Vorbereitung von Kindern mit körperlichen oder geistigen Beeinträchtigen auf das spätere </a:t>
            </a:r>
            <a:r>
              <a:rPr lang="de-DE" sz="1500" dirty="0" smtClean="0"/>
              <a:t>Leben geht. Nach Ansicht von 73 Prozent sollte diese Aufgabe stärker als bislang auch von anderen gesellschaftlichen Bereichen wahrgenommen werden.  </a:t>
            </a:r>
            <a:endParaRPr lang="de-DE" sz="1500" dirty="0"/>
          </a:p>
        </p:txBody>
      </p:sp>
      <p:sp>
        <p:nvSpPr>
          <p:cNvPr id="5" name="Text Box 4"/>
          <p:cNvSpPr txBox="1">
            <a:spLocks noChangeArrowheads="1"/>
          </p:cNvSpPr>
          <p:nvPr>
            <p:custDataLst>
              <p:tags r:id="rId2"/>
            </p:custDataLst>
          </p:nvPr>
        </p:nvSpPr>
        <p:spPr bwMode="gray">
          <a:xfrm>
            <a:off x="192088" y="584200"/>
            <a:ext cx="7648575" cy="365125"/>
          </a:xfrm>
          <a:prstGeom prst="rect">
            <a:avLst/>
          </a:prstGeom>
          <a:noFill/>
          <a:ln>
            <a:noFill/>
          </a:ln>
          <a:effectLst/>
          <a:extLst>
            <a:ext uri="{909E8E84-426E-40DD-AFC4-6F175D3DCCD1}">
              <a14:hiddenFill xmlns:a14="http://schemas.microsoft.com/office/drawing/2010/main" xmlns="">
                <a:solidFill>
                  <a:srgbClr val="DFDFDF"/>
                </a:solidFill>
              </a14:hiddenFill>
            </a:ext>
            <a:ext uri="{91240B29-F687-4F45-9708-019B960494DF}">
              <a14:hiddenLine xmlns:a14="http://schemas.microsoft.com/office/drawing/2010/main" xmlns="" w="9525" algn="ctr">
                <a:solidFill>
                  <a:srgbClr val="DFDFDF"/>
                </a:solidFill>
                <a:prstDash val="solid"/>
                <a:miter lim="800000"/>
                <a:headEnd/>
                <a:tailEnd/>
              </a14:hiddenLine>
            </a:ext>
            <a:ext uri="{AF507438-7753-43E0-B8FC-AC1667EBCBE1}">
              <a14:hiddenEffects xmlns:a14="http://schemas.microsoft.com/office/drawing/2010/main" xmlns="">
                <a:effectLst>
                  <a:outerShdw dist="35921" dir="2700000" algn="ctr" rotWithShape="0">
                    <a:srgbClr val="999999"/>
                  </a:outerShdw>
                </a:effectLst>
              </a14:hiddenEffects>
            </a:ext>
          </a:extLst>
        </p:spPr>
        <p:txBody>
          <a:bodyPr vert="horz" wrap="square" lIns="0" tIns="0" rIns="0" bIns="0" anchor="t" anchorCtr="0">
            <a:noAutofit/>
          </a:bodyPr>
          <a:lstStyle>
            <a:lvl1pPr>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marL="457200" eaLnBrk="0" fontAlgn="base" hangingPunct="0">
              <a:spcBef>
                <a:spcPct val="0"/>
              </a:spcBef>
              <a:spcAft>
                <a:spcPct val="0"/>
              </a:spcAft>
              <a:defRPr>
                <a:solidFill>
                  <a:schemeClr val="tx1"/>
                </a:solidFill>
                <a:latin typeface="Arial" charset="0"/>
              </a:defRPr>
            </a:lvl6pPr>
            <a:lvl7pPr marL="914400" eaLnBrk="0" fontAlgn="base" hangingPunct="0">
              <a:spcBef>
                <a:spcPct val="0"/>
              </a:spcBef>
              <a:spcAft>
                <a:spcPct val="0"/>
              </a:spcAft>
              <a:defRPr>
                <a:solidFill>
                  <a:schemeClr val="tx1"/>
                </a:solidFill>
                <a:latin typeface="Arial" charset="0"/>
              </a:defRPr>
            </a:lvl7pPr>
            <a:lvl8pPr marL="1371600" eaLnBrk="0" fontAlgn="base" hangingPunct="0">
              <a:spcBef>
                <a:spcPct val="0"/>
              </a:spcBef>
              <a:spcAft>
                <a:spcPct val="0"/>
              </a:spcAft>
              <a:defRPr>
                <a:solidFill>
                  <a:schemeClr val="tx1"/>
                </a:solidFill>
                <a:latin typeface="Arial" charset="0"/>
              </a:defRPr>
            </a:lvl8pPr>
            <a:lvl9pPr marL="1828800" eaLnBrk="0" fontAlgn="base" hangingPunct="0">
              <a:spcBef>
                <a:spcPct val="0"/>
              </a:spcBef>
              <a:spcAft>
                <a:spcPct val="0"/>
              </a:spcAft>
              <a:defRPr>
                <a:solidFill>
                  <a:schemeClr val="tx1"/>
                </a:solidFill>
                <a:latin typeface="Arial" charset="0"/>
              </a:defRPr>
            </a:lvl9pPr>
          </a:lstStyle>
          <a:p>
            <a:pPr>
              <a:buClr>
                <a:srgbClr val="000000"/>
              </a:buClr>
              <a:buSzPct val="100000"/>
            </a:pPr>
            <a:r>
              <a:rPr lang="de-DE" sz="2000" dirty="0" smtClean="0">
                <a:solidFill>
                  <a:srgbClr val="004599"/>
                </a:solidFill>
                <a:latin typeface="Dax Offc"/>
                <a:cs typeface="Arial" charset="0"/>
              </a:rPr>
              <a:t>Zusammenfassung der wichtigsten Ergebnisse</a:t>
            </a:r>
            <a:endParaRPr lang="de-DE" sz="2000" dirty="0">
              <a:solidFill>
                <a:srgbClr val="004599"/>
              </a:solidFill>
              <a:latin typeface="Dax Offc"/>
              <a:cs typeface="Arial" charset="0"/>
            </a:endParaRPr>
          </a:p>
        </p:txBody>
      </p:sp>
    </p:spTree>
    <p:custDataLst>
      <p:tags r:id="rId1"/>
    </p:custDataLst>
    <p:extLst>
      <p:ext uri="{BB962C8B-B14F-4D97-AF65-F5344CB8AC3E}">
        <p14:creationId xmlns:p14="http://schemas.microsoft.com/office/powerpoint/2010/main" xmlns="" val="40060408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6" name="Text Box 4"/>
          <p:cNvSpPr txBox="1">
            <a:spLocks noChangeArrowheads="1"/>
          </p:cNvSpPr>
          <p:nvPr>
            <p:custDataLst>
              <p:tags r:id="rId2"/>
            </p:custDataLst>
          </p:nvPr>
        </p:nvSpPr>
        <p:spPr bwMode="gray">
          <a:xfrm>
            <a:off x="192088" y="584200"/>
            <a:ext cx="7648575" cy="730250"/>
          </a:xfrm>
          <a:prstGeom prst="rect">
            <a:avLst/>
          </a:prstGeom>
          <a:noFill/>
          <a:ln>
            <a:noFill/>
          </a:ln>
          <a:effectLst/>
          <a:extLst>
            <a:ext uri="{909E8E84-426E-40DD-AFC4-6F175D3DCCD1}">
              <a14:hiddenFill xmlns:a14="http://schemas.microsoft.com/office/drawing/2010/main" xmlns="">
                <a:solidFill>
                  <a:srgbClr val="DFDFDF"/>
                </a:solidFill>
              </a14:hiddenFill>
            </a:ext>
            <a:ext uri="{91240B29-F687-4F45-9708-019B960494DF}">
              <a14:hiddenLine xmlns:a14="http://schemas.microsoft.com/office/drawing/2010/main" xmlns="" w="9525" algn="ctr">
                <a:solidFill>
                  <a:srgbClr val="DFDFDF"/>
                </a:solidFill>
                <a:prstDash val="solid"/>
                <a:miter lim="800000"/>
                <a:headEnd/>
                <a:tailEnd/>
              </a14:hiddenLine>
            </a:ext>
            <a:ext uri="{AF507438-7753-43E0-B8FC-AC1667EBCBE1}">
              <a14:hiddenEffects xmlns:a14="http://schemas.microsoft.com/office/drawing/2010/main" xmlns="">
                <a:effectLst>
                  <a:outerShdw dist="35921" dir="2700000" algn="ctr" rotWithShape="0">
                    <a:srgbClr val="999999"/>
                  </a:outerShdw>
                </a:effectLst>
              </a14:hiddenEffects>
            </a:ext>
          </a:extLst>
        </p:spPr>
        <p:txBody>
          <a:bodyPr vert="horz" wrap="square" lIns="0" tIns="0" rIns="0" bIns="0" anchor="t" anchorCtr="0">
            <a:noAutofit/>
          </a:bodyPr>
          <a:lstStyle>
            <a:lvl1pPr>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marL="457200" eaLnBrk="0" fontAlgn="base" hangingPunct="0">
              <a:spcBef>
                <a:spcPct val="0"/>
              </a:spcBef>
              <a:spcAft>
                <a:spcPct val="0"/>
              </a:spcAft>
              <a:defRPr>
                <a:solidFill>
                  <a:schemeClr val="tx1"/>
                </a:solidFill>
                <a:latin typeface="Arial" charset="0"/>
              </a:defRPr>
            </a:lvl6pPr>
            <a:lvl7pPr marL="914400" eaLnBrk="0" fontAlgn="base" hangingPunct="0">
              <a:spcBef>
                <a:spcPct val="0"/>
              </a:spcBef>
              <a:spcAft>
                <a:spcPct val="0"/>
              </a:spcAft>
              <a:defRPr>
                <a:solidFill>
                  <a:schemeClr val="tx1"/>
                </a:solidFill>
                <a:latin typeface="Arial" charset="0"/>
              </a:defRPr>
            </a:lvl7pPr>
            <a:lvl8pPr marL="1371600" eaLnBrk="0" fontAlgn="base" hangingPunct="0">
              <a:spcBef>
                <a:spcPct val="0"/>
              </a:spcBef>
              <a:spcAft>
                <a:spcPct val="0"/>
              </a:spcAft>
              <a:defRPr>
                <a:solidFill>
                  <a:schemeClr val="tx1"/>
                </a:solidFill>
                <a:latin typeface="Arial" charset="0"/>
              </a:defRPr>
            </a:lvl8pPr>
            <a:lvl9pPr marL="1828800" eaLnBrk="0" fontAlgn="base" hangingPunct="0">
              <a:spcBef>
                <a:spcPct val="0"/>
              </a:spcBef>
              <a:spcAft>
                <a:spcPct val="0"/>
              </a:spcAft>
              <a:defRPr>
                <a:solidFill>
                  <a:schemeClr val="tx1"/>
                </a:solidFill>
                <a:latin typeface="Arial" charset="0"/>
              </a:defRPr>
            </a:lvl9pPr>
          </a:lstStyle>
          <a:p>
            <a:pPr>
              <a:buClr>
                <a:srgbClr val="000000"/>
              </a:buClr>
              <a:buSzPct val="100000"/>
            </a:pPr>
            <a:r>
              <a:rPr lang="de-DE" sz="2000" dirty="0" smtClean="0">
                <a:solidFill>
                  <a:srgbClr val="004599"/>
                </a:solidFill>
                <a:latin typeface="Dax Offc"/>
                <a:cs typeface="Arial" charset="0"/>
              </a:rPr>
              <a:t>Untersuchungsanlage</a:t>
            </a:r>
            <a:endParaRPr lang="de-DE" sz="2000" dirty="0">
              <a:solidFill>
                <a:srgbClr val="004599"/>
              </a:solidFill>
              <a:latin typeface="Dax Offc"/>
              <a:cs typeface="Arial" charset="0"/>
            </a:endParaRPr>
          </a:p>
        </p:txBody>
      </p:sp>
      <p:graphicFrame>
        <p:nvGraphicFramePr>
          <p:cNvPr id="8" name="Group 2"/>
          <p:cNvGraphicFramePr>
            <a:graphicFrameLocks noGrp="1"/>
          </p:cNvGraphicFramePr>
          <p:nvPr>
            <p:extLst>
              <p:ext uri="{D42A27DB-BD31-4B8C-83A1-F6EECF244321}">
                <p14:modId xmlns:p14="http://schemas.microsoft.com/office/powerpoint/2010/main" xmlns="" val="3074467040"/>
              </p:ext>
            </p:extLst>
          </p:nvPr>
        </p:nvGraphicFramePr>
        <p:xfrm>
          <a:off x="189038" y="1124744"/>
          <a:ext cx="8773988" cy="4560047"/>
        </p:xfrm>
        <a:graphic>
          <a:graphicData uri="http://schemas.openxmlformats.org/drawingml/2006/table">
            <a:tbl>
              <a:tblPr/>
              <a:tblGrid>
                <a:gridCol w="2490386"/>
                <a:gridCol w="3141801"/>
                <a:gridCol w="3141801"/>
              </a:tblGrid>
              <a:tr h="402642">
                <a:tc>
                  <a:txBody>
                    <a:bodyPr/>
                    <a:lstStyle/>
                    <a:p>
                      <a:pPr marL="0" marR="0" lvl="0" indent="0" algn="l" defTabSz="914400" rtl="0" eaLnBrk="1" fontAlgn="base" latinLnBrk="0" hangingPunct="1">
                        <a:lnSpc>
                          <a:spcPct val="100000"/>
                        </a:lnSpc>
                        <a:spcBef>
                          <a:spcPct val="0"/>
                        </a:spcBef>
                        <a:spcAft>
                          <a:spcPct val="25000"/>
                        </a:spcAft>
                        <a:buClr>
                          <a:schemeClr val="hlink"/>
                        </a:buClr>
                        <a:buSzTx/>
                        <a:buFont typeface="Wingdings" pitchFamily="2" charset="2"/>
                        <a:buNone/>
                        <a:tabLst/>
                      </a:pPr>
                      <a:r>
                        <a:rPr kumimoji="0" lang="de-DE" sz="1400" b="0" i="0" u="none" strike="noStrike" cap="none" normalizeH="0" baseline="0" dirty="0" smtClean="0">
                          <a:ln>
                            <a:noFill/>
                          </a:ln>
                          <a:solidFill>
                            <a:schemeClr val="tx1"/>
                          </a:solidFill>
                          <a:effectLst/>
                          <a:latin typeface="Arial" charset="0"/>
                          <a:cs typeface="Arial" charset="0"/>
                        </a:rPr>
                        <a:t>Grundgesamtheit:</a:t>
                      </a:r>
                    </a:p>
                  </a:txBody>
                  <a:tcPr marL="72000" marR="72000" marT="36005" marB="36005" horzOverflow="overflow">
                    <a:lnL w="12700" cap="flat" cmpd="sng" algn="ctr">
                      <a:solidFill>
                        <a:srgbClr val="CBCBCB"/>
                      </a:solidFill>
                      <a:prstDash val="solid"/>
                      <a:round/>
                      <a:headEnd type="none" w="med" len="med"/>
                      <a:tailEnd type="none" w="med" len="med"/>
                    </a:lnL>
                    <a:lnR>
                      <a:noFill/>
                    </a:lnR>
                    <a:lnT w="12700" cap="flat" cmpd="sng" algn="ctr">
                      <a:solidFill>
                        <a:srgbClr val="CBCBCB"/>
                      </a:solidFill>
                      <a:prstDash val="solid"/>
                      <a:round/>
                      <a:headEnd type="none" w="med" len="med"/>
                      <a:tailEnd type="none" w="med" len="med"/>
                    </a:lnT>
                    <a:lnB w="12700" cap="flat" cmpd="sng" algn="ctr">
                      <a:solidFill>
                        <a:schemeClr val="bg1"/>
                      </a:solidFill>
                      <a:prstDash val="solid"/>
                      <a:round/>
                      <a:headEnd type="none" w="med" len="med"/>
                      <a:tailEnd type="none" w="lg" len="med"/>
                    </a:lnB>
                    <a:lnTlToBr>
                      <a:noFill/>
                    </a:lnTlToBr>
                    <a:lnBlToTr>
                      <a:noFill/>
                    </a:lnBlToTr>
                    <a:solidFill>
                      <a:srgbClr val="DFDFDF"/>
                    </a:solidFill>
                  </a:tcPr>
                </a:tc>
                <a:tc gridSpan="2">
                  <a:txBody>
                    <a:bodyPr/>
                    <a:lstStyle/>
                    <a:p>
                      <a:pPr marL="192088" marR="0" lvl="0" indent="-192088" algn="l" defTabSz="914400" rtl="0" eaLnBrk="1" fontAlgn="base" latinLnBrk="0" hangingPunct="1">
                        <a:lnSpc>
                          <a:spcPct val="100000"/>
                        </a:lnSpc>
                        <a:spcBef>
                          <a:spcPct val="0"/>
                        </a:spcBef>
                        <a:spcAft>
                          <a:spcPct val="25000"/>
                        </a:spcAft>
                        <a:buClr>
                          <a:schemeClr val="hlink"/>
                        </a:buClr>
                        <a:buSzTx/>
                        <a:buFont typeface="Wingdings" pitchFamily="2" charset="2"/>
                        <a:buNone/>
                        <a:tabLst/>
                      </a:pPr>
                      <a:r>
                        <a:rPr kumimoji="0" lang="de-DE" sz="1400" b="0" i="0" u="none" strike="noStrike" cap="none" normalizeH="0" baseline="0" dirty="0" smtClean="0">
                          <a:ln>
                            <a:noFill/>
                          </a:ln>
                          <a:solidFill>
                            <a:schemeClr val="tx1"/>
                          </a:solidFill>
                          <a:effectLst/>
                          <a:latin typeface="Arial" charset="0"/>
                          <a:cs typeface="Arial" charset="0"/>
                        </a:rPr>
                        <a:t>Wahlberechtigte Bevölkerung in Deutschland ab 18 Jahren</a:t>
                      </a:r>
                    </a:p>
                  </a:txBody>
                  <a:tcPr marL="72000" marR="72000" marT="36005" marB="36005" horzOverflow="overflow">
                    <a:lnL>
                      <a:noFill/>
                    </a:lnL>
                    <a:lnR w="12700" cap="flat" cmpd="sng" algn="ctr">
                      <a:solidFill>
                        <a:srgbClr val="CBCBCB"/>
                      </a:solidFill>
                      <a:prstDash val="solid"/>
                      <a:round/>
                      <a:headEnd type="none" w="med" len="med"/>
                      <a:tailEnd type="none" w="med" len="med"/>
                    </a:lnR>
                    <a:lnT w="12700" cap="flat" cmpd="sng" algn="ctr">
                      <a:solidFill>
                        <a:srgbClr val="CBCBCB"/>
                      </a:solidFill>
                      <a:prstDash val="solid"/>
                      <a:round/>
                      <a:headEnd type="none" w="med" len="med"/>
                      <a:tailEnd type="none" w="med" len="med"/>
                    </a:lnT>
                    <a:lnB w="12700" cap="flat" cmpd="sng" algn="ctr">
                      <a:solidFill>
                        <a:srgbClr val="CBCBCB"/>
                      </a:solidFill>
                      <a:prstDash val="solid"/>
                      <a:round/>
                      <a:headEnd type="none" w="med" len="med"/>
                      <a:tailEnd type="none" w="lg" len="med"/>
                    </a:lnB>
                    <a:lnTlToBr>
                      <a:noFill/>
                    </a:lnTlToBr>
                    <a:lnBlToTr>
                      <a:noFill/>
                    </a:lnBlToTr>
                    <a:noFill/>
                  </a:tcPr>
                </a:tc>
                <a:tc hMerge="1">
                  <a:txBody>
                    <a:bodyPr/>
                    <a:lstStyle/>
                    <a:p>
                      <a:endParaRPr lang="de-DE"/>
                    </a:p>
                  </a:txBody>
                  <a:tcPr/>
                </a:tc>
              </a:tr>
              <a:tr h="605470">
                <a:tc>
                  <a:txBody>
                    <a:bodyPr/>
                    <a:lstStyle/>
                    <a:p>
                      <a:pPr marL="0" marR="0" lvl="0" indent="0" algn="l" defTabSz="914400" rtl="0" eaLnBrk="1" fontAlgn="base" latinLnBrk="0" hangingPunct="1">
                        <a:lnSpc>
                          <a:spcPct val="100000"/>
                        </a:lnSpc>
                        <a:spcBef>
                          <a:spcPct val="0"/>
                        </a:spcBef>
                        <a:spcAft>
                          <a:spcPct val="25000"/>
                        </a:spcAft>
                        <a:buClr>
                          <a:schemeClr val="hlink"/>
                        </a:buClr>
                        <a:buSzTx/>
                        <a:buFont typeface="Wingdings" pitchFamily="2" charset="2"/>
                        <a:buNone/>
                        <a:tabLst/>
                      </a:pPr>
                      <a:r>
                        <a:rPr kumimoji="0" lang="de-DE" sz="1400" b="0" i="0" u="none" strike="noStrike" cap="none" normalizeH="0" baseline="0" dirty="0" smtClean="0">
                          <a:ln>
                            <a:noFill/>
                          </a:ln>
                          <a:solidFill>
                            <a:schemeClr val="tx1"/>
                          </a:solidFill>
                          <a:effectLst/>
                          <a:latin typeface="Arial" charset="0"/>
                          <a:cs typeface="Arial" charset="0"/>
                        </a:rPr>
                        <a:t>Stichprobe:	</a:t>
                      </a:r>
                    </a:p>
                  </a:txBody>
                  <a:tcPr marL="72000" marR="72000" marT="36005" marB="36005" horzOverflow="overflow">
                    <a:lnL w="12700" cap="flat" cmpd="sng" algn="ctr">
                      <a:solidFill>
                        <a:srgbClr val="CBCBCB"/>
                      </a:solidFill>
                      <a:prstDash val="solid"/>
                      <a:round/>
                      <a:headEnd type="none" w="med" len="med"/>
                      <a:tailEnd type="none" w="med" len="med"/>
                    </a:lnL>
                    <a:lnR>
                      <a:noFill/>
                    </a:lnR>
                    <a:lnT w="12700" cap="flat" cmpd="sng" algn="ctr">
                      <a:solidFill>
                        <a:schemeClr val="bg1"/>
                      </a:solidFill>
                      <a:prstDash val="solid"/>
                      <a:round/>
                      <a:headEnd type="none" w="med" len="med"/>
                      <a:tailEnd type="none" w="lg" len="med"/>
                    </a:lnT>
                    <a:lnB w="12700" cap="flat" cmpd="sng" algn="ctr">
                      <a:solidFill>
                        <a:schemeClr val="bg1"/>
                      </a:solidFill>
                      <a:prstDash val="solid"/>
                      <a:round/>
                      <a:headEnd type="none" w="med" len="med"/>
                      <a:tailEnd type="none" w="lg" len="med"/>
                    </a:lnB>
                    <a:lnTlToBr>
                      <a:noFill/>
                    </a:lnTlToBr>
                    <a:lnBlToTr>
                      <a:noFill/>
                    </a:lnBlToTr>
                    <a:solidFill>
                      <a:srgbClr val="DFDFDF"/>
                    </a:solidFill>
                  </a:tcPr>
                </a:tc>
                <a:tc gridSpan="2">
                  <a:txBody>
                    <a:bodyPr/>
                    <a:lstStyle/>
                    <a:p>
                      <a:pPr marL="173038" marR="0" lvl="0" indent="-173038" algn="l" defTabSz="914400" rtl="0" eaLnBrk="1" fontAlgn="base" latinLnBrk="0" hangingPunct="1">
                        <a:lnSpc>
                          <a:spcPct val="100000"/>
                        </a:lnSpc>
                        <a:spcBef>
                          <a:spcPct val="0"/>
                        </a:spcBef>
                        <a:spcAft>
                          <a:spcPts val="0"/>
                        </a:spcAft>
                        <a:buClr>
                          <a:schemeClr val="hlink"/>
                        </a:buClr>
                        <a:buSzTx/>
                        <a:buFont typeface="Wingdings" pitchFamily="2" charset="2"/>
                        <a:buNone/>
                        <a:tabLst/>
                      </a:pPr>
                      <a:r>
                        <a:rPr kumimoji="0" lang="de-DE" sz="1400" b="0" i="0" u="none" strike="noStrike" cap="none" normalizeH="0" baseline="0" dirty="0" smtClean="0">
                          <a:ln>
                            <a:noFill/>
                          </a:ln>
                          <a:solidFill>
                            <a:schemeClr val="tx1"/>
                          </a:solidFill>
                          <a:effectLst/>
                          <a:latin typeface="Arial" charset="0"/>
                          <a:cs typeface="Arial" charset="0"/>
                        </a:rPr>
                        <a:t>Repräsentative Zufallsauswahl / </a:t>
                      </a:r>
                      <a:r>
                        <a:rPr kumimoji="0" lang="de-DE" sz="1400" b="0" i="0" u="none" strike="noStrike" cap="none" normalizeH="0" baseline="0" dirty="0" err="1" smtClean="0">
                          <a:ln>
                            <a:noFill/>
                          </a:ln>
                          <a:solidFill>
                            <a:schemeClr val="tx1"/>
                          </a:solidFill>
                          <a:effectLst/>
                          <a:latin typeface="Arial" charset="0"/>
                          <a:cs typeface="Arial" charset="0"/>
                        </a:rPr>
                        <a:t>Randomstichprobe</a:t>
                      </a:r>
                      <a:endParaRPr kumimoji="0" lang="de-DE" sz="1400" b="0" i="0" u="none" strike="noStrike" cap="none" normalizeH="0" baseline="0" dirty="0" smtClean="0">
                        <a:ln>
                          <a:noFill/>
                        </a:ln>
                        <a:solidFill>
                          <a:schemeClr val="tx1"/>
                        </a:solidFill>
                        <a:effectLst/>
                        <a:latin typeface="Arial" charset="0"/>
                        <a:cs typeface="Arial" charset="0"/>
                      </a:endParaRPr>
                    </a:p>
                  </a:txBody>
                  <a:tcPr marL="72000" marR="72000" marT="36005" marB="36005" horzOverflow="overflow">
                    <a:lnL>
                      <a:noFill/>
                    </a:lnL>
                    <a:lnR w="12700" cap="flat" cmpd="sng" algn="ctr">
                      <a:solidFill>
                        <a:srgbClr val="CBCBCB"/>
                      </a:solidFill>
                      <a:prstDash val="solid"/>
                      <a:round/>
                      <a:headEnd type="none" w="med" len="med"/>
                      <a:tailEnd type="none" w="med" len="med"/>
                    </a:lnR>
                    <a:lnT w="12700" cap="flat" cmpd="sng" algn="ctr">
                      <a:solidFill>
                        <a:srgbClr val="CBCBCB"/>
                      </a:solidFill>
                      <a:prstDash val="solid"/>
                      <a:round/>
                      <a:headEnd type="none" w="med" len="med"/>
                      <a:tailEnd type="none" w="lg" len="med"/>
                    </a:lnT>
                    <a:lnB w="12700" cap="flat" cmpd="sng" algn="ctr">
                      <a:solidFill>
                        <a:srgbClr val="CBCBCB"/>
                      </a:solidFill>
                      <a:prstDash val="solid"/>
                      <a:round/>
                      <a:headEnd type="none" w="med" len="med"/>
                      <a:tailEnd type="none" w="lg" len="med"/>
                    </a:lnB>
                    <a:lnTlToBr>
                      <a:noFill/>
                    </a:lnTlToBr>
                    <a:lnBlToTr>
                      <a:noFill/>
                    </a:lnBlToTr>
                    <a:noFill/>
                  </a:tcPr>
                </a:tc>
                <a:tc hMerge="1">
                  <a:txBody>
                    <a:bodyPr/>
                    <a:lstStyle/>
                    <a:p>
                      <a:endParaRPr lang="de-DE"/>
                    </a:p>
                  </a:txBody>
                  <a:tcPr/>
                </a:tc>
              </a:tr>
              <a:tr h="380219">
                <a:tc>
                  <a:txBody>
                    <a:bodyPr/>
                    <a:lstStyle/>
                    <a:p>
                      <a:pPr marL="0" marR="0" lvl="0" indent="0" algn="l" defTabSz="914400" rtl="0" eaLnBrk="1" fontAlgn="base" latinLnBrk="0" hangingPunct="1">
                        <a:lnSpc>
                          <a:spcPct val="100000"/>
                        </a:lnSpc>
                        <a:spcBef>
                          <a:spcPct val="0"/>
                        </a:spcBef>
                        <a:spcAft>
                          <a:spcPct val="25000"/>
                        </a:spcAft>
                        <a:buClr>
                          <a:schemeClr val="hlink"/>
                        </a:buClr>
                        <a:buSzTx/>
                        <a:buFont typeface="Wingdings" pitchFamily="2" charset="2"/>
                        <a:buNone/>
                        <a:tabLst/>
                      </a:pPr>
                      <a:r>
                        <a:rPr kumimoji="0" lang="de-DE" sz="1400" b="0" i="0" u="none" strike="noStrike" cap="none" normalizeH="0" baseline="0" dirty="0" smtClean="0">
                          <a:ln>
                            <a:noFill/>
                          </a:ln>
                          <a:solidFill>
                            <a:schemeClr val="tx1"/>
                          </a:solidFill>
                          <a:effectLst/>
                          <a:latin typeface="Arial" charset="0"/>
                          <a:cs typeface="Arial" charset="0"/>
                        </a:rPr>
                        <a:t>Erhebungsverfahren:	</a:t>
                      </a:r>
                    </a:p>
                  </a:txBody>
                  <a:tcPr marL="72000" marR="72000" marT="36005" marB="36005" horzOverflow="overflow">
                    <a:lnL w="12700" cap="flat" cmpd="sng" algn="ctr">
                      <a:solidFill>
                        <a:srgbClr val="CBCBCB"/>
                      </a:solidFill>
                      <a:prstDash val="solid"/>
                      <a:round/>
                      <a:headEnd type="none" w="med" len="med"/>
                      <a:tailEnd type="none" w="med" len="med"/>
                    </a:lnL>
                    <a:lnR>
                      <a:noFill/>
                    </a:lnR>
                    <a:lnT w="12700" cap="flat" cmpd="sng" algn="ctr">
                      <a:solidFill>
                        <a:schemeClr val="bg1"/>
                      </a:solidFill>
                      <a:prstDash val="solid"/>
                      <a:round/>
                      <a:headEnd type="none" w="med" len="med"/>
                      <a:tailEnd type="none" w="lg" len="med"/>
                    </a:lnT>
                    <a:lnB w="12700" cap="flat" cmpd="sng" algn="ctr">
                      <a:solidFill>
                        <a:schemeClr val="bg1"/>
                      </a:solidFill>
                      <a:prstDash val="solid"/>
                      <a:round/>
                      <a:headEnd type="none" w="med" len="med"/>
                      <a:tailEnd type="none" w="lg" len="med"/>
                    </a:lnB>
                    <a:lnTlToBr>
                      <a:noFill/>
                    </a:lnTlToBr>
                    <a:lnBlToTr>
                      <a:noFill/>
                    </a:lnBlToTr>
                    <a:solidFill>
                      <a:srgbClr val="DFDFDF"/>
                    </a:solidFill>
                  </a:tcPr>
                </a:tc>
                <a:tc gridSpan="2">
                  <a:txBody>
                    <a:bodyPr/>
                    <a:lstStyle/>
                    <a:p>
                      <a:pPr marL="182563" marR="0" lvl="0" indent="-182563" algn="l" defTabSz="914400" rtl="0" eaLnBrk="1" fontAlgn="base" latinLnBrk="0" hangingPunct="1">
                        <a:lnSpc>
                          <a:spcPct val="100000"/>
                        </a:lnSpc>
                        <a:spcBef>
                          <a:spcPct val="0"/>
                        </a:spcBef>
                        <a:spcAft>
                          <a:spcPct val="25000"/>
                        </a:spcAft>
                        <a:buClr>
                          <a:schemeClr val="hlink"/>
                        </a:buClr>
                        <a:buSzTx/>
                        <a:buFont typeface="Wingdings" pitchFamily="2" charset="2"/>
                        <a:buNone/>
                        <a:tabLst/>
                      </a:pPr>
                      <a:r>
                        <a:rPr kumimoji="0" lang="de-DE" sz="1400" b="0" i="0" u="none" strike="noStrike" cap="none" normalizeH="0" baseline="0" dirty="0" smtClean="0">
                          <a:ln>
                            <a:noFill/>
                          </a:ln>
                          <a:solidFill>
                            <a:schemeClr val="tx1"/>
                          </a:solidFill>
                          <a:effectLst/>
                          <a:latin typeface="Arial" charset="0"/>
                          <a:cs typeface="Arial" charset="0"/>
                        </a:rPr>
                        <a:t>Computergestützte Telefoninterviews (CATI)</a:t>
                      </a:r>
                    </a:p>
                  </a:txBody>
                  <a:tcPr marL="72000" marR="72000" marT="36005" marB="36005" horzOverflow="overflow">
                    <a:lnL>
                      <a:noFill/>
                    </a:lnL>
                    <a:lnR w="12700" cap="flat" cmpd="sng" algn="ctr">
                      <a:solidFill>
                        <a:srgbClr val="CBCBCB"/>
                      </a:solidFill>
                      <a:prstDash val="solid"/>
                      <a:round/>
                      <a:headEnd type="none" w="med" len="med"/>
                      <a:tailEnd type="none" w="med" len="med"/>
                    </a:lnR>
                    <a:lnT w="12700" cap="flat" cmpd="sng" algn="ctr">
                      <a:solidFill>
                        <a:srgbClr val="CBCBCB"/>
                      </a:solidFill>
                      <a:prstDash val="solid"/>
                      <a:round/>
                      <a:headEnd type="none" w="med" len="med"/>
                      <a:tailEnd type="none" w="lg" len="med"/>
                    </a:lnT>
                    <a:lnB w="12700" cap="flat" cmpd="sng" algn="ctr">
                      <a:solidFill>
                        <a:srgbClr val="CBCBCB"/>
                      </a:solidFill>
                      <a:prstDash val="solid"/>
                      <a:round/>
                      <a:headEnd type="none" w="med" len="med"/>
                      <a:tailEnd type="none" w="lg" len="med"/>
                    </a:lnB>
                    <a:lnTlToBr>
                      <a:noFill/>
                    </a:lnTlToBr>
                    <a:lnBlToTr>
                      <a:noFill/>
                    </a:lnBlToTr>
                    <a:noFill/>
                  </a:tcPr>
                </a:tc>
                <a:tc hMerge="1">
                  <a:txBody>
                    <a:bodyPr/>
                    <a:lstStyle/>
                    <a:p>
                      <a:endParaRPr lang="de-DE"/>
                    </a:p>
                  </a:txBody>
                  <a:tcPr/>
                </a:tc>
              </a:tr>
              <a:tr h="396875">
                <a:tc>
                  <a:txBody>
                    <a:bodyPr/>
                    <a:lstStyle/>
                    <a:p>
                      <a:pPr marL="0" marR="0" lvl="0" indent="0" algn="l" defTabSz="914400" rtl="0" eaLnBrk="1" fontAlgn="base" latinLnBrk="0" hangingPunct="1">
                        <a:lnSpc>
                          <a:spcPct val="100000"/>
                        </a:lnSpc>
                        <a:spcBef>
                          <a:spcPct val="0"/>
                        </a:spcBef>
                        <a:spcAft>
                          <a:spcPct val="25000"/>
                        </a:spcAft>
                        <a:buClr>
                          <a:schemeClr val="hlink"/>
                        </a:buClr>
                        <a:buSzTx/>
                        <a:buFont typeface="Wingdings" pitchFamily="2" charset="2"/>
                        <a:buNone/>
                        <a:tabLst/>
                      </a:pPr>
                      <a:r>
                        <a:rPr kumimoji="0" lang="de-DE" sz="1400" b="0" i="0" u="none" strike="noStrike" cap="none" normalizeH="0" baseline="0" dirty="0" smtClean="0">
                          <a:ln>
                            <a:noFill/>
                          </a:ln>
                          <a:solidFill>
                            <a:schemeClr val="tx1"/>
                          </a:solidFill>
                          <a:effectLst/>
                          <a:latin typeface="Arial" charset="0"/>
                          <a:cs typeface="Arial" charset="0"/>
                        </a:rPr>
                        <a:t>Fallzahl:</a:t>
                      </a:r>
                    </a:p>
                  </a:txBody>
                  <a:tcPr marL="72000" marR="72000" marT="36005" marB="36005" horzOverflow="overflow">
                    <a:lnL w="12700" cap="flat" cmpd="sng" algn="ctr">
                      <a:solidFill>
                        <a:srgbClr val="CBCBCB"/>
                      </a:solidFill>
                      <a:prstDash val="solid"/>
                      <a:round/>
                      <a:headEnd type="none" w="med" len="med"/>
                      <a:tailEnd type="none" w="med" len="med"/>
                    </a:lnL>
                    <a:lnR>
                      <a:noFill/>
                    </a:lnR>
                    <a:lnT w="12700" cap="flat" cmpd="sng" algn="ctr">
                      <a:solidFill>
                        <a:schemeClr val="bg1"/>
                      </a:solidFill>
                      <a:prstDash val="solid"/>
                      <a:round/>
                      <a:headEnd type="none" w="med" len="med"/>
                      <a:tailEnd type="none" w="lg" len="med"/>
                    </a:lnT>
                    <a:lnB w="12700" cap="flat" cmpd="sng" algn="ctr">
                      <a:solidFill>
                        <a:schemeClr val="bg1"/>
                      </a:solidFill>
                      <a:prstDash val="solid"/>
                      <a:round/>
                      <a:headEnd type="none" w="med" len="med"/>
                      <a:tailEnd type="none" w="lg" len="med"/>
                    </a:lnB>
                    <a:lnTlToBr>
                      <a:noFill/>
                    </a:lnTlToBr>
                    <a:lnBlToTr>
                      <a:noFill/>
                    </a:lnBlToTr>
                    <a:solidFill>
                      <a:srgbClr val="DFDFDF"/>
                    </a:solidFill>
                  </a:tcPr>
                </a:tc>
                <a:tc gridSpan="2">
                  <a:txBody>
                    <a:bodyPr/>
                    <a:lstStyle/>
                    <a:p>
                      <a:pPr marL="192088" marR="0" lvl="0" indent="-192088"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chemeClr val="tx1"/>
                          </a:solidFill>
                          <a:effectLst/>
                          <a:latin typeface="Arial" charset="0"/>
                          <a:cs typeface="Arial" charset="0"/>
                        </a:rPr>
                        <a:t>1.683</a:t>
                      </a:r>
                      <a:r>
                        <a:rPr kumimoji="0" lang="de-DE" sz="1400" b="0" i="0" u="none" strike="noStrike" cap="none" normalizeH="0" baseline="0" dirty="0" smtClean="0">
                          <a:ln>
                            <a:noFill/>
                          </a:ln>
                          <a:solidFill>
                            <a:srgbClr val="FF0000"/>
                          </a:solidFill>
                          <a:effectLst/>
                          <a:latin typeface="Arial" charset="0"/>
                          <a:cs typeface="Arial" charset="0"/>
                        </a:rPr>
                        <a:t> </a:t>
                      </a:r>
                      <a:r>
                        <a:rPr kumimoji="0" lang="de-DE" sz="1400" b="0" i="0" u="none" strike="noStrike" cap="none" normalizeH="0" baseline="0" dirty="0" smtClean="0">
                          <a:ln>
                            <a:noFill/>
                          </a:ln>
                          <a:solidFill>
                            <a:schemeClr val="tx1"/>
                          </a:solidFill>
                          <a:effectLst/>
                          <a:latin typeface="Arial" charset="0"/>
                          <a:cs typeface="Arial" charset="0"/>
                        </a:rPr>
                        <a:t>Befragte</a:t>
                      </a:r>
                    </a:p>
                  </a:txBody>
                  <a:tcPr marL="72000" marR="72000" marT="36005" marB="36005" horzOverflow="overflow">
                    <a:lnL>
                      <a:noFill/>
                    </a:lnL>
                    <a:lnR w="12700" cap="flat" cmpd="sng" algn="ctr">
                      <a:solidFill>
                        <a:srgbClr val="CBCBCB"/>
                      </a:solidFill>
                      <a:prstDash val="solid"/>
                      <a:round/>
                      <a:headEnd type="none" w="med" len="med"/>
                      <a:tailEnd type="none" w="med" len="med"/>
                    </a:lnR>
                    <a:lnT w="12700" cap="flat" cmpd="sng" algn="ctr">
                      <a:solidFill>
                        <a:srgbClr val="CBCBCB"/>
                      </a:solidFill>
                      <a:prstDash val="solid"/>
                      <a:round/>
                      <a:headEnd type="none" w="med" len="med"/>
                      <a:tailEnd type="none" w="lg" len="med"/>
                    </a:lnT>
                    <a:lnB w="12700" cap="flat" cmpd="sng" algn="ctr">
                      <a:solidFill>
                        <a:srgbClr val="CBCBCB"/>
                      </a:solidFill>
                      <a:prstDash val="solid"/>
                      <a:round/>
                      <a:headEnd type="none" w="med" len="med"/>
                      <a:tailEnd type="none" w="lg" len="med"/>
                    </a:lnB>
                    <a:lnTlToBr>
                      <a:noFill/>
                    </a:lnTlToBr>
                    <a:lnBlToTr>
                      <a:noFill/>
                    </a:lnBlToTr>
                    <a:noFill/>
                  </a:tcPr>
                </a:tc>
                <a:tc hMerge="1">
                  <a:txBody>
                    <a:bodyPr/>
                    <a:lstStyle/>
                    <a:p>
                      <a:endParaRPr lang="de-DE"/>
                    </a:p>
                  </a:txBody>
                  <a:tcPr/>
                </a:tc>
              </a:tr>
              <a:tr h="396815">
                <a:tc>
                  <a:txBody>
                    <a:bodyPr/>
                    <a:lstStyle/>
                    <a:p>
                      <a:pPr marL="0" marR="0" lvl="0" indent="0" algn="l" defTabSz="914400" rtl="0" eaLnBrk="1" fontAlgn="base" latinLnBrk="0" hangingPunct="1">
                        <a:lnSpc>
                          <a:spcPct val="100000"/>
                        </a:lnSpc>
                        <a:spcBef>
                          <a:spcPct val="0"/>
                        </a:spcBef>
                        <a:spcAft>
                          <a:spcPct val="25000"/>
                        </a:spcAft>
                        <a:buClr>
                          <a:schemeClr val="hlink"/>
                        </a:buClr>
                        <a:buSzTx/>
                        <a:buFont typeface="Wingdings" pitchFamily="2" charset="2"/>
                        <a:buNone/>
                        <a:tabLst/>
                      </a:pPr>
                      <a:r>
                        <a:rPr kumimoji="0" lang="de-DE" sz="1400" b="0" i="0" u="none" strike="noStrike" cap="none" normalizeH="0" baseline="0" dirty="0" smtClean="0">
                          <a:ln>
                            <a:noFill/>
                          </a:ln>
                          <a:solidFill>
                            <a:schemeClr val="tx1"/>
                          </a:solidFill>
                          <a:effectLst/>
                          <a:latin typeface="Arial" charset="0"/>
                          <a:cs typeface="Arial" charset="0"/>
                        </a:rPr>
                        <a:t>Erhebungszeitraum:</a:t>
                      </a:r>
                    </a:p>
                  </a:txBody>
                  <a:tcPr marL="72000" marR="72000" marT="36005" marB="36005" horzOverflow="overflow">
                    <a:lnL w="12700" cap="flat" cmpd="sng" algn="ctr">
                      <a:solidFill>
                        <a:srgbClr val="CBCBCB"/>
                      </a:solidFill>
                      <a:prstDash val="solid"/>
                      <a:round/>
                      <a:headEnd type="none" w="med" len="med"/>
                      <a:tailEnd type="none" w="med" len="med"/>
                    </a:lnL>
                    <a:lnR>
                      <a:noFill/>
                    </a:lnR>
                    <a:lnT w="12700" cap="flat" cmpd="sng" algn="ctr">
                      <a:solidFill>
                        <a:schemeClr val="bg1"/>
                      </a:solidFill>
                      <a:prstDash val="solid"/>
                      <a:round/>
                      <a:headEnd type="none" w="med" len="med"/>
                      <a:tailEnd type="none" w="lg" len="med"/>
                    </a:lnT>
                    <a:lnB w="12700" cap="flat" cmpd="sng" algn="ctr">
                      <a:solidFill>
                        <a:schemeClr val="bg1"/>
                      </a:solidFill>
                      <a:prstDash val="solid"/>
                      <a:round/>
                      <a:headEnd type="none" w="med" len="med"/>
                      <a:tailEnd type="none" w="lg" len="med"/>
                    </a:lnB>
                    <a:lnTlToBr>
                      <a:noFill/>
                    </a:lnTlToBr>
                    <a:lnBlToTr>
                      <a:noFill/>
                    </a:lnBlToTr>
                    <a:solidFill>
                      <a:srgbClr val="DFDFDF"/>
                    </a:solidFill>
                  </a:tcPr>
                </a:tc>
                <a:tc gridSpan="2">
                  <a:txBody>
                    <a:bodyPr/>
                    <a:lstStyle/>
                    <a:p>
                      <a:pPr marL="192088" marR="0" lvl="0" indent="-192088" algn="l" defTabSz="914400" rtl="0" eaLnBrk="1" fontAlgn="base" latinLnBrk="0" hangingPunct="1">
                        <a:lnSpc>
                          <a:spcPct val="100000"/>
                        </a:lnSpc>
                        <a:spcBef>
                          <a:spcPct val="0"/>
                        </a:spcBef>
                        <a:spcAft>
                          <a:spcPts val="0"/>
                        </a:spcAft>
                        <a:buClr>
                          <a:schemeClr val="hlink"/>
                        </a:buClr>
                        <a:buSzTx/>
                        <a:buFont typeface="Wingdings" pitchFamily="2" charset="2"/>
                        <a:buNone/>
                        <a:tabLst/>
                        <a:defRPr/>
                      </a:pPr>
                      <a:r>
                        <a:rPr kumimoji="0" lang="de-DE" sz="1400" b="0" i="0" u="none" strike="noStrike" cap="none" normalizeH="0" baseline="0" dirty="0" smtClean="0">
                          <a:ln>
                            <a:noFill/>
                          </a:ln>
                          <a:solidFill>
                            <a:schemeClr val="tx1"/>
                          </a:solidFill>
                          <a:effectLst/>
                          <a:latin typeface="Arial" charset="0"/>
                          <a:cs typeface="Arial" charset="0"/>
                        </a:rPr>
                        <a:t>2. bis 13. November 2013</a:t>
                      </a:r>
                    </a:p>
                  </a:txBody>
                  <a:tcPr marL="72000" marR="72000" marT="36005" marB="36005" horzOverflow="overflow">
                    <a:lnL>
                      <a:noFill/>
                    </a:lnL>
                    <a:lnR w="12700" cap="flat" cmpd="sng" algn="ctr">
                      <a:solidFill>
                        <a:srgbClr val="CBCBCB"/>
                      </a:solidFill>
                      <a:prstDash val="solid"/>
                      <a:round/>
                      <a:headEnd type="none" w="med" len="med"/>
                      <a:tailEnd type="none" w="med" len="med"/>
                    </a:lnR>
                    <a:lnT w="12700" cap="flat" cmpd="sng" algn="ctr">
                      <a:solidFill>
                        <a:srgbClr val="CBCBCB"/>
                      </a:solidFill>
                      <a:prstDash val="solid"/>
                      <a:round/>
                      <a:headEnd type="none" w="med" len="med"/>
                      <a:tailEnd type="none" w="lg" len="med"/>
                    </a:lnT>
                    <a:lnB w="12700" cap="flat" cmpd="sng" algn="ctr">
                      <a:solidFill>
                        <a:srgbClr val="CBCBCB"/>
                      </a:solidFill>
                      <a:prstDash val="solid"/>
                      <a:round/>
                      <a:headEnd type="none" w="med" len="med"/>
                      <a:tailEnd type="none" w="lg" len="med"/>
                    </a:lnB>
                    <a:lnTlToBr>
                      <a:noFill/>
                    </a:lnTlToBr>
                    <a:lnBlToTr>
                      <a:noFill/>
                    </a:lnBlToTr>
                    <a:noFill/>
                  </a:tcPr>
                </a:tc>
                <a:tc hMerge="1">
                  <a:txBody>
                    <a:bodyPr/>
                    <a:lstStyle/>
                    <a:p>
                      <a:endParaRPr lang="de-DE"/>
                    </a:p>
                  </a:txBody>
                  <a:tcPr/>
                </a:tc>
              </a:tr>
              <a:tr h="661518">
                <a:tc>
                  <a:txBody>
                    <a:bodyPr/>
                    <a:lstStyle/>
                    <a:p>
                      <a:pPr marL="0" marR="0" lvl="0" indent="0" algn="l" defTabSz="914400" rtl="0" eaLnBrk="1" fontAlgn="base" latinLnBrk="0" hangingPunct="1">
                        <a:lnSpc>
                          <a:spcPct val="100000"/>
                        </a:lnSpc>
                        <a:spcBef>
                          <a:spcPct val="0"/>
                        </a:spcBef>
                        <a:spcAft>
                          <a:spcPct val="25000"/>
                        </a:spcAft>
                        <a:buClr>
                          <a:schemeClr val="hlink"/>
                        </a:buClr>
                        <a:buSzTx/>
                        <a:buFont typeface="Wingdings" pitchFamily="2" charset="2"/>
                        <a:buNone/>
                        <a:tabLst/>
                      </a:pPr>
                      <a:r>
                        <a:rPr kumimoji="0" lang="de-DE" sz="1400" b="0" i="0" u="none" strike="noStrike" cap="none" normalizeH="0" baseline="0" dirty="0" smtClean="0">
                          <a:ln>
                            <a:noFill/>
                          </a:ln>
                          <a:solidFill>
                            <a:schemeClr val="tx1"/>
                          </a:solidFill>
                          <a:effectLst/>
                          <a:latin typeface="Arial" charset="0"/>
                          <a:cs typeface="Arial" charset="0"/>
                        </a:rPr>
                        <a:t>Fehlertoleranz:</a:t>
                      </a:r>
                    </a:p>
                  </a:txBody>
                  <a:tcPr marL="72000" marR="72000" marT="36005" marB="36005" horzOverflow="overflow">
                    <a:lnL w="12700" cap="flat" cmpd="sng" algn="ctr">
                      <a:solidFill>
                        <a:srgbClr val="CBCBCB"/>
                      </a:solidFill>
                      <a:prstDash val="solid"/>
                      <a:round/>
                      <a:headEnd type="none" w="med" len="med"/>
                      <a:tailEnd type="none" w="med" len="med"/>
                    </a:lnL>
                    <a:lnR>
                      <a:noFill/>
                    </a:lnR>
                    <a:lnT w="12700" cap="flat" cmpd="sng" algn="ctr">
                      <a:solidFill>
                        <a:schemeClr val="bg1"/>
                      </a:solidFill>
                      <a:prstDash val="solid"/>
                      <a:round/>
                      <a:headEnd type="none" w="med" len="med"/>
                      <a:tailEnd type="none" w="lg" len="med"/>
                    </a:lnT>
                    <a:lnB w="12700" cap="flat" cmpd="sng" algn="ctr">
                      <a:solidFill>
                        <a:schemeClr val="bg1"/>
                      </a:solidFill>
                      <a:prstDash val="solid"/>
                      <a:round/>
                      <a:headEnd type="none" w="med" len="med"/>
                      <a:tailEnd type="none" w="lg" len="med"/>
                    </a:lnB>
                    <a:lnTlToBr>
                      <a:noFill/>
                    </a:lnTlToBr>
                    <a:lnBlToTr>
                      <a:noFill/>
                    </a:lnBlToTr>
                    <a:solidFill>
                      <a:srgbClr val="DFDFDF"/>
                    </a:solidFill>
                  </a:tcPr>
                </a:tc>
                <a:tc gridSpan="2">
                  <a:txBody>
                    <a:bodyPr/>
                    <a:lstStyle/>
                    <a:p>
                      <a:pPr marL="192088" marR="0" lvl="0" indent="-192088" algn="l" defTabSz="914400" rtl="0" eaLnBrk="1" fontAlgn="base" latinLnBrk="0" hangingPunct="1">
                        <a:lnSpc>
                          <a:spcPct val="100000"/>
                        </a:lnSpc>
                        <a:spcBef>
                          <a:spcPct val="0"/>
                        </a:spcBef>
                        <a:spcAft>
                          <a:spcPct val="25000"/>
                        </a:spcAft>
                        <a:buClr>
                          <a:schemeClr val="hlink"/>
                        </a:buClr>
                        <a:buSzTx/>
                        <a:buFont typeface="Wingdings" pitchFamily="2" charset="2"/>
                        <a:buNone/>
                        <a:tabLst/>
                      </a:pPr>
                      <a:r>
                        <a:rPr kumimoji="0" lang="de-DE" sz="1400" b="0" i="0" u="none" strike="noStrike" cap="none" normalizeH="0" baseline="0" dirty="0" smtClean="0">
                          <a:ln>
                            <a:noFill/>
                          </a:ln>
                          <a:solidFill>
                            <a:schemeClr val="tx1"/>
                          </a:solidFill>
                          <a:effectLst/>
                          <a:latin typeface="Arial" charset="0"/>
                          <a:cs typeface="Arial" charset="0"/>
                        </a:rPr>
                        <a:t>1,0* bis 2,4** Prozentpunkte</a:t>
                      </a:r>
                    </a:p>
                    <a:p>
                      <a:pPr marL="0" marR="0" lvl="0" indent="0" algn="l" defTabSz="914400" rtl="0" eaLnBrk="1" fontAlgn="base" latinLnBrk="0" hangingPunct="1">
                        <a:lnSpc>
                          <a:spcPct val="100000"/>
                        </a:lnSpc>
                        <a:spcBef>
                          <a:spcPct val="0"/>
                        </a:spcBef>
                        <a:spcAft>
                          <a:spcPct val="25000"/>
                        </a:spcAft>
                        <a:buClr>
                          <a:schemeClr val="hlink"/>
                        </a:buClr>
                        <a:buSzTx/>
                        <a:buFont typeface="Arial" charset="0"/>
                        <a:buNone/>
                        <a:tabLst/>
                      </a:pPr>
                      <a:r>
                        <a:rPr kumimoji="0" lang="de-DE" sz="1200" b="0" i="0" u="none" strike="noStrike" cap="none" normalizeH="0" baseline="0" dirty="0" smtClean="0">
                          <a:ln>
                            <a:noFill/>
                          </a:ln>
                          <a:solidFill>
                            <a:schemeClr val="tx1"/>
                          </a:solidFill>
                          <a:effectLst/>
                          <a:latin typeface="Arial" charset="0"/>
                          <a:cs typeface="Arial" charset="0"/>
                        </a:rPr>
                        <a:t>*bei einem Anteilswert von 5% **bei einem Anteilswert von 50%</a:t>
                      </a:r>
                    </a:p>
                  </a:txBody>
                  <a:tcPr marL="72000" marR="72000" marT="36005" marB="36005" horzOverflow="overflow">
                    <a:lnL>
                      <a:noFill/>
                    </a:lnL>
                    <a:lnR w="12700" cap="flat" cmpd="sng" algn="ctr">
                      <a:solidFill>
                        <a:srgbClr val="CBCBCB"/>
                      </a:solidFill>
                      <a:prstDash val="solid"/>
                      <a:round/>
                      <a:headEnd type="none" w="med" len="med"/>
                      <a:tailEnd type="none" w="med" len="med"/>
                    </a:lnR>
                    <a:lnT w="12700" cap="flat" cmpd="sng" algn="ctr">
                      <a:solidFill>
                        <a:srgbClr val="CBCBCB"/>
                      </a:solidFill>
                      <a:prstDash val="solid"/>
                      <a:round/>
                      <a:headEnd type="none" w="med" len="med"/>
                      <a:tailEnd type="none" w="lg" len="med"/>
                    </a:lnT>
                    <a:lnB w="12700" cap="flat" cmpd="sng" algn="ctr">
                      <a:solidFill>
                        <a:srgbClr val="CBCBCB"/>
                      </a:solidFill>
                      <a:prstDash val="solid"/>
                      <a:round/>
                      <a:headEnd type="none" w="med" len="med"/>
                      <a:tailEnd type="none" w="lg" len="med"/>
                    </a:lnB>
                    <a:lnTlToBr>
                      <a:noFill/>
                    </a:lnTlToBr>
                    <a:lnBlToTr>
                      <a:noFill/>
                    </a:lnBlToTr>
                    <a:noFill/>
                  </a:tcPr>
                </a:tc>
                <a:tc hMerge="1">
                  <a:txBody>
                    <a:bodyPr/>
                    <a:lstStyle/>
                    <a:p>
                      <a:endParaRPr lang="de-DE"/>
                    </a:p>
                  </a:txBody>
                  <a:tcPr/>
                </a:tc>
              </a:tr>
              <a:tr h="661518">
                <a:tc>
                  <a:txBody>
                    <a:bodyPr/>
                    <a:lstStyle/>
                    <a:p>
                      <a:pPr marL="0" marR="0" lvl="0" indent="0" algn="l" defTabSz="914400" rtl="0" eaLnBrk="1" fontAlgn="base" latinLnBrk="0" hangingPunct="1">
                        <a:lnSpc>
                          <a:spcPct val="100000"/>
                        </a:lnSpc>
                        <a:spcBef>
                          <a:spcPct val="0"/>
                        </a:spcBef>
                        <a:spcAft>
                          <a:spcPct val="25000"/>
                        </a:spcAft>
                        <a:buClr>
                          <a:schemeClr val="hlink"/>
                        </a:buClr>
                        <a:buSzTx/>
                        <a:buFont typeface="Wingdings" pitchFamily="2" charset="2"/>
                        <a:buNone/>
                        <a:tabLst/>
                      </a:pPr>
                      <a:r>
                        <a:rPr kumimoji="0" lang="de-DE" sz="1400" b="0" i="0" u="none" strike="noStrike" cap="none" normalizeH="0" baseline="0" dirty="0" smtClean="0">
                          <a:ln>
                            <a:noFill/>
                          </a:ln>
                          <a:solidFill>
                            <a:schemeClr val="tx1"/>
                          </a:solidFill>
                          <a:effectLst/>
                          <a:latin typeface="Arial" charset="0"/>
                          <a:cs typeface="Arial" charset="0"/>
                        </a:rPr>
                        <a:t>Institut</a:t>
                      </a:r>
                    </a:p>
                  </a:txBody>
                  <a:tcPr marL="72000" marR="72000" marT="36005" marB="36005" horzOverflow="overflow">
                    <a:lnL w="12700" cap="flat" cmpd="sng" algn="ctr">
                      <a:solidFill>
                        <a:srgbClr val="CBCBCB"/>
                      </a:solidFill>
                      <a:prstDash val="solid"/>
                      <a:round/>
                      <a:headEnd type="none" w="med" len="med"/>
                      <a:tailEnd type="none" w="med" len="med"/>
                    </a:lnL>
                    <a:lnR>
                      <a:noFill/>
                    </a:lnR>
                    <a:lnT w="12700" cap="flat" cmpd="sng" algn="ctr">
                      <a:solidFill>
                        <a:schemeClr val="bg1"/>
                      </a:solidFill>
                      <a:prstDash val="solid"/>
                      <a:round/>
                      <a:headEnd type="none" w="med" len="med"/>
                      <a:tailEnd type="none" w="lg" len="med"/>
                    </a:lnT>
                    <a:lnB w="12700" cap="flat" cmpd="sng" algn="ctr">
                      <a:solidFill>
                        <a:schemeClr val="bg1"/>
                      </a:solidFill>
                      <a:prstDash val="solid"/>
                      <a:round/>
                      <a:headEnd type="none" w="med" len="med"/>
                      <a:tailEnd type="none" w="lg" len="med"/>
                    </a:lnB>
                    <a:lnTlToBr>
                      <a:noFill/>
                    </a:lnTlToBr>
                    <a:lnBlToTr>
                      <a:noFill/>
                    </a:lnBlToTr>
                    <a:solidFill>
                      <a:srgbClr val="DFDFDF"/>
                    </a:solidFill>
                  </a:tcPr>
                </a:tc>
                <a:tc gridSpan="2">
                  <a:txBody>
                    <a:bodyPr/>
                    <a:lstStyle/>
                    <a:p>
                      <a:pPr marL="0" marR="0" lvl="0" indent="0" algn="l" defTabSz="914400" rtl="0" eaLnBrk="1" fontAlgn="base" latinLnBrk="0" hangingPunct="1">
                        <a:lnSpc>
                          <a:spcPct val="100000"/>
                        </a:lnSpc>
                        <a:spcBef>
                          <a:spcPct val="0"/>
                        </a:spcBef>
                        <a:spcAft>
                          <a:spcPct val="25000"/>
                        </a:spcAft>
                        <a:buClr>
                          <a:schemeClr val="hlink"/>
                        </a:buClr>
                        <a:buSzTx/>
                        <a:buFont typeface="Arial" charset="0"/>
                        <a:buNone/>
                        <a:tabLst/>
                      </a:pPr>
                      <a:r>
                        <a:rPr kumimoji="0" lang="de-DE" sz="1400" b="0" i="0" u="none" strike="noStrike" cap="none" normalizeH="0" baseline="0" dirty="0" smtClean="0">
                          <a:ln>
                            <a:noFill/>
                          </a:ln>
                          <a:solidFill>
                            <a:schemeClr val="tx1"/>
                          </a:solidFill>
                          <a:effectLst/>
                          <a:latin typeface="Arial" charset="0"/>
                          <a:cs typeface="Arial" charset="0"/>
                        </a:rPr>
                        <a:t>Infratest </a:t>
                      </a:r>
                      <a:r>
                        <a:rPr kumimoji="0" lang="de-DE" sz="1400" b="0" i="0" u="none" strike="noStrike" cap="none" normalizeH="0" baseline="0" dirty="0" err="1" smtClean="0">
                          <a:ln>
                            <a:noFill/>
                          </a:ln>
                          <a:solidFill>
                            <a:schemeClr val="tx1"/>
                          </a:solidFill>
                          <a:effectLst/>
                          <a:latin typeface="Arial" charset="0"/>
                          <a:cs typeface="Arial" charset="0"/>
                        </a:rPr>
                        <a:t>dimap</a:t>
                      </a:r>
                      <a:r>
                        <a:rPr kumimoji="0" lang="de-DE" sz="1400" b="0" i="0" u="none" strike="noStrike" cap="none" normalizeH="0" baseline="0" dirty="0" smtClean="0">
                          <a:ln>
                            <a:noFill/>
                          </a:ln>
                          <a:solidFill>
                            <a:schemeClr val="tx1"/>
                          </a:solidFill>
                          <a:effectLst/>
                          <a:latin typeface="Arial" charset="0"/>
                          <a:cs typeface="Arial" charset="0"/>
                        </a:rPr>
                        <a:t> – Gesellschaft für Trend- und Wahlforschung</a:t>
                      </a:r>
                    </a:p>
                    <a:p>
                      <a:pPr marL="0" marR="0" lvl="0" indent="0" algn="l" defTabSz="914400" rtl="0" eaLnBrk="1" fontAlgn="base" latinLnBrk="0" hangingPunct="1">
                        <a:lnSpc>
                          <a:spcPct val="100000"/>
                        </a:lnSpc>
                        <a:spcBef>
                          <a:spcPct val="0"/>
                        </a:spcBef>
                        <a:spcAft>
                          <a:spcPct val="25000"/>
                        </a:spcAft>
                        <a:buClr>
                          <a:schemeClr val="hlink"/>
                        </a:buClr>
                        <a:buSzTx/>
                        <a:buFont typeface="Arial" charset="0"/>
                        <a:buNone/>
                        <a:tabLst/>
                      </a:pPr>
                      <a:r>
                        <a:rPr kumimoji="0" lang="de-DE" sz="1400" b="0" i="0" u="none" strike="noStrike" cap="none" normalizeH="0" baseline="0" dirty="0" smtClean="0">
                          <a:ln>
                            <a:noFill/>
                          </a:ln>
                          <a:solidFill>
                            <a:schemeClr val="tx1"/>
                          </a:solidFill>
                          <a:effectLst/>
                          <a:latin typeface="Arial" charset="0"/>
                          <a:cs typeface="Arial" charset="0"/>
                        </a:rPr>
                        <a:t>www.infratest-dimap.de</a:t>
                      </a:r>
                    </a:p>
                  </a:txBody>
                  <a:tcPr marL="72000" marR="72000" marT="36005" marB="36005" horzOverflow="overflow">
                    <a:lnL>
                      <a:noFill/>
                    </a:lnL>
                    <a:lnR w="12700" cap="flat" cmpd="sng" algn="ctr">
                      <a:solidFill>
                        <a:srgbClr val="CBCBCB"/>
                      </a:solidFill>
                      <a:prstDash val="solid"/>
                      <a:round/>
                      <a:headEnd type="none" w="med" len="med"/>
                      <a:tailEnd type="none" w="med" len="med"/>
                    </a:lnR>
                    <a:lnT w="12700" cap="flat" cmpd="sng" algn="ctr">
                      <a:solidFill>
                        <a:srgbClr val="CBCBCB"/>
                      </a:solidFill>
                      <a:prstDash val="solid"/>
                      <a:round/>
                      <a:headEnd type="none" w="med" len="med"/>
                      <a:tailEnd type="none" w="lg" len="med"/>
                    </a:lnT>
                    <a:lnB w="12700" cap="flat" cmpd="sng" algn="ctr">
                      <a:solidFill>
                        <a:srgbClr val="CBCBCB"/>
                      </a:solidFill>
                      <a:prstDash val="solid"/>
                      <a:round/>
                      <a:headEnd type="none" w="med" len="med"/>
                      <a:tailEnd type="none" w="lg" len="med"/>
                    </a:lnB>
                    <a:lnTlToBr>
                      <a:noFill/>
                    </a:lnTlToBr>
                    <a:lnBlToTr>
                      <a:noFill/>
                    </a:lnBlToTr>
                    <a:noFill/>
                  </a:tcPr>
                </a:tc>
                <a:tc hMerge="1">
                  <a:txBody>
                    <a:bodyPr/>
                    <a:lstStyle/>
                    <a:p>
                      <a:endParaRPr lang="de-DE"/>
                    </a:p>
                  </a:txBody>
                  <a:tcPr/>
                </a:tc>
              </a:tr>
              <a:tr h="613642">
                <a:tc>
                  <a:txBody>
                    <a:bodyPr/>
                    <a:lstStyle/>
                    <a:p>
                      <a:pPr marL="0" marR="0" lvl="0" indent="0" algn="l" defTabSz="914400" rtl="0" eaLnBrk="1" fontAlgn="base" latinLnBrk="0" hangingPunct="1">
                        <a:lnSpc>
                          <a:spcPct val="100000"/>
                        </a:lnSpc>
                        <a:spcBef>
                          <a:spcPct val="0"/>
                        </a:spcBef>
                        <a:spcAft>
                          <a:spcPct val="25000"/>
                        </a:spcAft>
                        <a:buClr>
                          <a:schemeClr val="hlink"/>
                        </a:buClr>
                        <a:buSzTx/>
                        <a:buFont typeface="Wingdings" pitchFamily="2" charset="2"/>
                        <a:buNone/>
                        <a:tabLst/>
                      </a:pPr>
                      <a:r>
                        <a:rPr kumimoji="0" lang="de-DE" sz="1400" b="0" i="0" u="none" strike="noStrike" cap="none" normalizeH="0" baseline="0" dirty="0" smtClean="0">
                          <a:ln>
                            <a:noFill/>
                          </a:ln>
                          <a:solidFill>
                            <a:schemeClr val="tx1"/>
                          </a:solidFill>
                          <a:effectLst/>
                          <a:latin typeface="Arial" charset="0"/>
                          <a:cs typeface="Arial" charset="0"/>
                        </a:rPr>
                        <a:t>Ihre Ansprechpartner:</a:t>
                      </a:r>
                    </a:p>
                  </a:txBody>
                  <a:tcPr marL="72000" marR="72000" marT="36005" marB="36005" horzOverflow="overflow">
                    <a:lnL w="12700" cap="flat" cmpd="sng" algn="ctr">
                      <a:solidFill>
                        <a:srgbClr val="CBCBCB"/>
                      </a:solidFill>
                      <a:prstDash val="solid"/>
                      <a:round/>
                      <a:headEnd type="none" w="med" len="med"/>
                      <a:tailEnd type="none" w="med" len="med"/>
                    </a:lnL>
                    <a:lnR>
                      <a:noFill/>
                    </a:lnR>
                    <a:lnT w="12700" cap="flat" cmpd="sng" algn="ctr">
                      <a:solidFill>
                        <a:schemeClr val="bg1"/>
                      </a:solidFill>
                      <a:prstDash val="solid"/>
                      <a:round/>
                      <a:headEnd type="none" w="med" len="med"/>
                      <a:tailEnd type="none" w="lg" len="med"/>
                    </a:lnT>
                    <a:lnB w="12700" cap="flat" cmpd="sng" algn="ctr">
                      <a:solidFill>
                        <a:srgbClr val="CBCBCB"/>
                      </a:solidFill>
                      <a:prstDash val="solid"/>
                      <a:round/>
                      <a:headEnd type="none" w="med" len="med"/>
                      <a:tailEnd type="none" w="med" len="med"/>
                    </a:lnB>
                    <a:lnTlToBr>
                      <a:noFill/>
                    </a:lnTlToBr>
                    <a:lnBlToTr>
                      <a:noFill/>
                    </a:lnBlToTr>
                    <a:solidFill>
                      <a:srgbClr val="DFDFD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chemeClr val="tx1"/>
                          </a:solidFill>
                          <a:effectLst/>
                          <a:latin typeface="Arial" charset="0"/>
                          <a:cs typeface="Arial" charset="0"/>
                        </a:rPr>
                        <a:t>Richard Hilmer</a:t>
                      </a: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chemeClr val="tx1"/>
                          </a:solidFill>
                          <a:effectLst/>
                          <a:latin typeface="Arial" charset="0"/>
                          <a:cs typeface="Arial" charset="0"/>
                          <a:sym typeface="Wingdings" pitchFamily="2" charset="2"/>
                        </a:rPr>
                        <a:t>Uwe </a:t>
                      </a:r>
                      <a:r>
                        <a:rPr kumimoji="0" lang="de-DE" sz="1400" b="0" i="0" u="none" strike="noStrike" cap="none" normalizeH="0" baseline="0" dirty="0" err="1" smtClean="0">
                          <a:ln>
                            <a:noFill/>
                          </a:ln>
                          <a:solidFill>
                            <a:schemeClr val="tx1"/>
                          </a:solidFill>
                          <a:effectLst/>
                          <a:latin typeface="Arial" charset="0"/>
                          <a:cs typeface="Arial" charset="0"/>
                          <a:sym typeface="Wingdings" pitchFamily="2" charset="2"/>
                        </a:rPr>
                        <a:t>Meergans</a:t>
                      </a:r>
                      <a:endParaRPr kumimoji="0" lang="de-DE" sz="1400" b="0" i="0" u="none" strike="noStrike" cap="none" normalizeH="0" baseline="0" dirty="0" smtClean="0">
                        <a:ln>
                          <a:noFill/>
                        </a:ln>
                        <a:solidFill>
                          <a:schemeClr val="tx1"/>
                        </a:solidFill>
                        <a:effectLst/>
                        <a:latin typeface="Arial" charset="0"/>
                        <a:cs typeface="Arial" charset="0"/>
                        <a:sym typeface="Wingdings" pitchFamily="2" charset="2"/>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chemeClr val="tx1"/>
                          </a:solidFill>
                          <a:effectLst/>
                          <a:latin typeface="Arial" charset="0"/>
                          <a:cs typeface="Arial" charset="0"/>
                          <a:sym typeface="Wingdings" pitchFamily="2" charset="2"/>
                        </a:rPr>
                        <a:t>Roberto Heinrich</a:t>
                      </a:r>
                    </a:p>
                  </a:txBody>
                  <a:tcPr marL="72000" marR="72000" marT="36005" marB="36005" horzOverflow="overflow">
                    <a:lnL>
                      <a:noFill/>
                    </a:lnL>
                    <a:lnR w="12700" cap="flat" cmpd="sng" algn="ctr">
                      <a:solidFill>
                        <a:srgbClr val="CBCBCB"/>
                      </a:solidFill>
                      <a:prstDash val="solid"/>
                      <a:round/>
                      <a:headEnd type="none" w="med" len="med"/>
                      <a:tailEnd type="none" w="med" len="med"/>
                    </a:lnR>
                    <a:lnT w="12700" cap="flat" cmpd="sng" algn="ctr">
                      <a:solidFill>
                        <a:srgbClr val="CBCBCB"/>
                      </a:solidFill>
                      <a:prstDash val="solid"/>
                      <a:round/>
                      <a:headEnd type="none" w="med" len="med"/>
                      <a:tailEnd type="none" w="lg" len="med"/>
                    </a:lnT>
                    <a:lnB w="12700" cap="flat" cmpd="sng" algn="ctr">
                      <a:solidFill>
                        <a:srgbClr val="CBCBCB"/>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25000"/>
                        </a:spcAft>
                        <a:buClr>
                          <a:schemeClr val="hlink"/>
                        </a:buClr>
                        <a:buSzTx/>
                        <a:buFont typeface="Wingdings" pitchFamily="2" charset="2"/>
                        <a:buNone/>
                        <a:tabLst/>
                        <a:defRPr/>
                      </a:pPr>
                      <a:r>
                        <a:rPr kumimoji="0" lang="de-DE" sz="1400" b="0" i="0" u="none" strike="noStrike" cap="none" normalizeH="0" baseline="0" dirty="0" smtClean="0">
                          <a:ln>
                            <a:noFill/>
                          </a:ln>
                          <a:solidFill>
                            <a:schemeClr val="tx1"/>
                          </a:solidFill>
                          <a:effectLst/>
                          <a:latin typeface="Arial" charset="0"/>
                          <a:cs typeface="Arial" charset="0"/>
                          <a:sym typeface="Wingdings" pitchFamily="2" charset="2"/>
                        </a:rPr>
                        <a:t></a:t>
                      </a:r>
                      <a:r>
                        <a:rPr kumimoji="0" lang="de-DE" sz="1400" b="0" i="0" u="none" strike="noStrike" cap="none" normalizeH="0" baseline="0" dirty="0" smtClean="0">
                          <a:ln>
                            <a:noFill/>
                          </a:ln>
                          <a:solidFill>
                            <a:schemeClr val="tx1"/>
                          </a:solidFill>
                          <a:effectLst/>
                          <a:latin typeface="Arial" charset="0"/>
                          <a:cs typeface="Arial" charset="0"/>
                        </a:rPr>
                        <a:t>  </a:t>
                      </a:r>
                      <a:r>
                        <a:rPr kumimoji="0" lang="de-DE" sz="1400" b="0" i="0" u="none" strike="noStrike" cap="none" normalizeH="0" baseline="0" dirty="0" smtClean="0">
                          <a:ln>
                            <a:noFill/>
                          </a:ln>
                          <a:solidFill>
                            <a:schemeClr val="tx1"/>
                          </a:solidFill>
                          <a:effectLst/>
                          <a:latin typeface="Arial" charset="0"/>
                          <a:cs typeface="Arial" charset="0"/>
                          <a:sym typeface="Wingdings" pitchFamily="2" charset="2"/>
                        </a:rPr>
                        <a:t>030 / 533 22 – 113</a:t>
                      </a:r>
                    </a:p>
                    <a:p>
                      <a:pPr marL="0" marR="0" lvl="0" indent="0" algn="l" defTabSz="914400" rtl="0" eaLnBrk="1" fontAlgn="base" latinLnBrk="0" hangingPunct="1">
                        <a:lnSpc>
                          <a:spcPct val="100000"/>
                        </a:lnSpc>
                        <a:spcBef>
                          <a:spcPct val="0"/>
                        </a:spcBef>
                        <a:spcAft>
                          <a:spcPct val="25000"/>
                        </a:spcAft>
                        <a:buClr>
                          <a:schemeClr val="hlink"/>
                        </a:buClr>
                        <a:buSzTx/>
                        <a:buFont typeface="Wingdings"/>
                        <a:buNone/>
                        <a:tabLst/>
                        <a:defRPr/>
                      </a:pPr>
                      <a:r>
                        <a:rPr kumimoji="0" lang="de-DE" sz="1400" b="0" i="0" u="none" strike="noStrike" cap="none" normalizeH="0" baseline="0" dirty="0" smtClean="0">
                          <a:ln>
                            <a:noFill/>
                          </a:ln>
                          <a:solidFill>
                            <a:schemeClr val="tx1"/>
                          </a:solidFill>
                          <a:effectLst/>
                          <a:latin typeface="Arial" charset="0"/>
                          <a:cs typeface="Arial" charset="0"/>
                          <a:sym typeface="Wingdings" pitchFamily="2" charset="2"/>
                        </a:rPr>
                        <a:t>  030 / 533 22 – 132</a:t>
                      </a:r>
                    </a:p>
                    <a:p>
                      <a:pPr marL="0" marR="0" lvl="0" indent="0" algn="l" defTabSz="914400" rtl="0" eaLnBrk="1" fontAlgn="base" latinLnBrk="0" hangingPunct="1">
                        <a:lnSpc>
                          <a:spcPct val="100000"/>
                        </a:lnSpc>
                        <a:spcBef>
                          <a:spcPct val="0"/>
                        </a:spcBef>
                        <a:spcAft>
                          <a:spcPct val="25000"/>
                        </a:spcAft>
                        <a:buClr>
                          <a:schemeClr val="hlink"/>
                        </a:buClr>
                        <a:buSzTx/>
                        <a:buFont typeface="Wingdings"/>
                        <a:buNone/>
                        <a:tabLst/>
                        <a:defRPr/>
                      </a:pPr>
                      <a:r>
                        <a:rPr kumimoji="0" lang="de-DE" sz="1400" b="0" i="0" u="none" strike="noStrike" cap="none" normalizeH="0" baseline="0" dirty="0" smtClean="0">
                          <a:ln>
                            <a:noFill/>
                          </a:ln>
                          <a:solidFill>
                            <a:schemeClr val="tx1"/>
                          </a:solidFill>
                          <a:effectLst/>
                          <a:latin typeface="Arial" charset="0"/>
                          <a:cs typeface="Arial" charset="0"/>
                          <a:sym typeface="Wingdings" pitchFamily="2" charset="2"/>
                        </a:rPr>
                        <a:t>  030 / 533 22 – 153</a:t>
                      </a:r>
                    </a:p>
                    <a:p>
                      <a:pPr marL="171450" marR="0" lvl="0" indent="-171450" algn="l" defTabSz="914400" rtl="0" eaLnBrk="1" fontAlgn="base" latinLnBrk="0" hangingPunct="1">
                        <a:lnSpc>
                          <a:spcPct val="100000"/>
                        </a:lnSpc>
                        <a:spcBef>
                          <a:spcPct val="0"/>
                        </a:spcBef>
                        <a:spcAft>
                          <a:spcPct val="25000"/>
                        </a:spcAft>
                        <a:buClr>
                          <a:schemeClr val="hlink"/>
                        </a:buClr>
                        <a:buSzTx/>
                        <a:buFont typeface="Wingdings"/>
                        <a:buChar char="("/>
                        <a:tabLst/>
                        <a:defRPr/>
                      </a:pPr>
                      <a:endParaRPr kumimoji="0" lang="de-DE" sz="1200" b="0" i="0" u="none" strike="noStrike" cap="none" normalizeH="0" baseline="0" dirty="0" smtClean="0">
                        <a:ln>
                          <a:noFill/>
                        </a:ln>
                        <a:solidFill>
                          <a:schemeClr val="tx1"/>
                        </a:solidFill>
                        <a:effectLst/>
                        <a:latin typeface="Arial" charset="0"/>
                        <a:cs typeface="Arial" charset="0"/>
                        <a:sym typeface="Wingdings" pitchFamily="2" charset="2"/>
                      </a:endParaRPr>
                    </a:p>
                  </a:txBody>
                  <a:tcPr marL="72000" marR="72000" marT="36005" marB="36005" horzOverflow="overflow">
                    <a:lnL w="12700" cap="flat" cmpd="sng" algn="ctr">
                      <a:solidFill>
                        <a:srgbClr val="CBCBCB"/>
                      </a:solidFill>
                      <a:prstDash val="solid"/>
                      <a:round/>
                      <a:headEnd type="none" w="med" len="med"/>
                      <a:tailEnd type="none" w="med" len="med"/>
                    </a:lnL>
                    <a:lnR w="12700" cap="flat" cmpd="sng" algn="ctr">
                      <a:solidFill>
                        <a:srgbClr val="CBCBCB"/>
                      </a:solidFill>
                      <a:prstDash val="solid"/>
                      <a:round/>
                      <a:headEnd type="none" w="med" len="med"/>
                      <a:tailEnd type="none" w="med" len="med"/>
                    </a:lnR>
                    <a:lnT w="12700" cap="flat" cmpd="sng" algn="ctr">
                      <a:solidFill>
                        <a:srgbClr val="CBCBCB"/>
                      </a:solidFill>
                      <a:prstDash val="solid"/>
                      <a:round/>
                      <a:headEnd type="none" w="med" len="med"/>
                      <a:tailEnd type="none" w="lg" len="med"/>
                    </a:lnT>
                    <a:lnB w="12700" cap="flat" cmpd="sng" algn="ctr">
                      <a:solidFill>
                        <a:srgbClr val="CBCBCB"/>
                      </a:solidFill>
                      <a:prstDash val="solid"/>
                      <a:round/>
                      <a:headEnd type="none" w="med" len="med"/>
                      <a:tailEnd type="none" w="med" len="med"/>
                    </a:lnB>
                    <a:lnTlToBr>
                      <a:noFill/>
                    </a:lnTlToBr>
                    <a:lnBlToTr>
                      <a:noFill/>
                    </a:lnBlToTr>
                    <a:noFill/>
                  </a:tcPr>
                </a:tc>
              </a:tr>
            </a:tbl>
          </a:graphicData>
        </a:graphic>
      </p:graphicFrame>
    </p:spTree>
    <p:custDataLst>
      <p:tags r:id="rId1"/>
    </p:custDataLst>
    <p:extLst>
      <p:ext uri="{BB962C8B-B14F-4D97-AF65-F5344CB8AC3E}">
        <p14:creationId xmlns:p14="http://schemas.microsoft.com/office/powerpoint/2010/main" xmlns="" val="34589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2"/>
          <p:cNvGraphicFramePr>
            <a:graphicFrameLocks/>
          </p:cNvGraphicFramePr>
          <p:nvPr>
            <p:extLst>
              <p:ext uri="{D42A27DB-BD31-4B8C-83A1-F6EECF244321}">
                <p14:modId xmlns:p14="http://schemas.microsoft.com/office/powerpoint/2010/main" xmlns="" val="2876062012"/>
              </p:ext>
            </p:extLst>
          </p:nvPr>
        </p:nvGraphicFramePr>
        <p:xfrm>
          <a:off x="755650" y="1280988"/>
          <a:ext cx="7740650" cy="3789962"/>
        </p:xfrm>
        <a:graphic>
          <a:graphicData uri="http://schemas.openxmlformats.org/drawingml/2006/chart">
            <c:chart xmlns:c="http://schemas.openxmlformats.org/drawingml/2006/chart" xmlns:r="http://schemas.openxmlformats.org/officeDocument/2006/relationships" r:id="rId7"/>
          </a:graphicData>
        </a:graphic>
      </p:graphicFrame>
      <p:sp>
        <p:nvSpPr>
          <p:cNvPr id="3076" name="Text Box 5"/>
          <p:cNvSpPr txBox="1">
            <a:spLocks noChangeArrowheads="1"/>
          </p:cNvSpPr>
          <p:nvPr>
            <p:custDataLst>
              <p:tags r:id="rId2"/>
            </p:custDataLst>
          </p:nvPr>
        </p:nvSpPr>
        <p:spPr bwMode="gray">
          <a:xfrm>
            <a:off x="179388" y="6342063"/>
            <a:ext cx="6954838" cy="4492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0" tIns="0" rIns="0" bIns="0" anchor="t" anchorCtr="0"/>
          <a:lstStyle>
            <a:defPPr>
              <a:defRPr lang="de-DE"/>
            </a:defPPr>
            <a:lvl1pPr algn="l">
              <a:lnSpc>
                <a:spcPct val="90000"/>
              </a:lnSpc>
              <a:buClr>
                <a:srgbClr val="000000"/>
              </a:buClr>
              <a:buSzPct val="80000"/>
              <a:buFont typeface="Wingdings" pitchFamily="2" charset="2"/>
              <a:buNone/>
              <a:defRPr sz="1000" b="0" u="none">
                <a:solidFill>
                  <a:srgbClr val="000000"/>
                </a:solidFill>
              </a:defRPr>
            </a:lvl1pPr>
          </a:lstStyle>
          <a:p>
            <a:pPr>
              <a:spcBef>
                <a:spcPct val="0"/>
              </a:spcBef>
              <a:spcAft>
                <a:spcPct val="0"/>
              </a:spcAft>
            </a:pPr>
            <a:r>
              <a:rPr lang="de-DE" dirty="0">
                <a:latin typeface="Arial"/>
              </a:rPr>
              <a:t>Grundgesamtheit: Wahlberechtigte Bevölkerung in </a:t>
            </a:r>
            <a:r>
              <a:rPr lang="de-DE" dirty="0" smtClean="0">
                <a:latin typeface="Arial"/>
              </a:rPr>
              <a:t>Deutschland / </a:t>
            </a:r>
            <a:r>
              <a:rPr lang="de-DE" dirty="0">
                <a:latin typeface="Arial"/>
              </a:rPr>
              <a:t>Angaben in </a:t>
            </a:r>
            <a:r>
              <a:rPr lang="de-DE" dirty="0" smtClean="0">
                <a:latin typeface="Arial"/>
              </a:rPr>
              <a:t>Prozent</a:t>
            </a:r>
          </a:p>
          <a:p>
            <a:pPr>
              <a:spcBef>
                <a:spcPct val="0"/>
              </a:spcBef>
              <a:spcAft>
                <a:spcPct val="0"/>
              </a:spcAft>
            </a:pPr>
            <a:r>
              <a:rPr lang="de-DE" dirty="0">
                <a:latin typeface="Arial"/>
                <a:cs typeface="Arial" pitchFamily="34" charset="0"/>
              </a:rPr>
              <a:t>Angaben in Klammern: </a:t>
            </a:r>
            <a:r>
              <a:rPr lang="de-DE" dirty="0" smtClean="0">
                <a:latin typeface="Arial"/>
                <a:cs typeface="Arial" pitchFamily="34" charset="0"/>
              </a:rPr>
              <a:t>Vergleich </a:t>
            </a:r>
            <a:r>
              <a:rPr lang="de-DE" dirty="0">
                <a:latin typeface="Arial"/>
                <a:cs typeface="Arial" pitchFamily="34" charset="0"/>
              </a:rPr>
              <a:t>zu </a:t>
            </a:r>
            <a:r>
              <a:rPr lang="de-DE" dirty="0" smtClean="0">
                <a:latin typeface="Arial"/>
                <a:cs typeface="Arial" pitchFamily="34" charset="0"/>
              </a:rPr>
              <a:t>November 2011</a:t>
            </a:r>
            <a:endParaRPr lang="de-DE" dirty="0">
              <a:latin typeface="Arial"/>
              <a:cs typeface="Arial" pitchFamily="34" charset="0"/>
            </a:endParaRPr>
          </a:p>
          <a:p>
            <a:pPr>
              <a:spcBef>
                <a:spcPct val="0"/>
              </a:spcBef>
              <a:spcAft>
                <a:spcPct val="0"/>
              </a:spcAft>
            </a:pPr>
            <a:r>
              <a:rPr lang="de-DE" dirty="0">
                <a:latin typeface="Arial"/>
                <a:cs typeface="Arial" pitchFamily="34" charset="0"/>
              </a:rPr>
              <a:t>Fehlende Werte zu 100%: Weiß nicht / keine </a:t>
            </a:r>
            <a:r>
              <a:rPr lang="de-DE" dirty="0" smtClean="0">
                <a:latin typeface="Arial"/>
                <a:cs typeface="Arial" pitchFamily="34" charset="0"/>
              </a:rPr>
              <a:t>Angabe</a:t>
            </a:r>
            <a:endParaRPr lang="de-DE" dirty="0">
              <a:latin typeface="Arial"/>
              <a:cs typeface="Arial" pitchFamily="34" charset="0"/>
            </a:endParaRPr>
          </a:p>
        </p:txBody>
      </p:sp>
      <p:graphicFrame>
        <p:nvGraphicFramePr>
          <p:cNvPr id="3078" name="Group 6"/>
          <p:cNvGraphicFramePr>
            <a:graphicFrameLocks noGrp="1"/>
          </p:cNvGraphicFramePr>
          <p:nvPr>
            <p:extLst>
              <p:ext uri="{D42A27DB-BD31-4B8C-83A1-F6EECF244321}">
                <p14:modId xmlns:p14="http://schemas.microsoft.com/office/powerpoint/2010/main" xmlns="" val="3131924306"/>
              </p:ext>
            </p:extLst>
          </p:nvPr>
        </p:nvGraphicFramePr>
        <p:xfrm>
          <a:off x="323851" y="5030410"/>
          <a:ext cx="8496300" cy="466725"/>
        </p:xfrm>
        <a:graphic>
          <a:graphicData uri="http://schemas.openxmlformats.org/drawingml/2006/table">
            <a:tbl>
              <a:tblPr/>
              <a:tblGrid>
                <a:gridCol w="2725229"/>
                <a:gridCol w="1594172"/>
                <a:gridCol w="1900052"/>
                <a:gridCol w="2276847"/>
              </a:tblGrid>
              <a:tr h="466725">
                <a:tc>
                  <a:txBody>
                    <a:bodyPr/>
                    <a:lstStyle/>
                    <a:p>
                      <a:pPr marL="0" marR="0" lvl="0" indent="0" algn="ctr" defTabSz="914400" rtl="0" eaLnBrk="1" fontAlgn="ctr" latinLnBrk="0" hangingPunct="1">
                        <a:lnSpc>
                          <a:spcPct val="100000"/>
                        </a:lnSpc>
                        <a:spcBef>
                          <a:spcPct val="0"/>
                        </a:spcBef>
                        <a:spcAft>
                          <a:spcPct val="0"/>
                        </a:spcAft>
                        <a:buClr>
                          <a:schemeClr val="bg1"/>
                        </a:buClr>
                        <a:buSzTx/>
                        <a:buFontTx/>
                        <a:buNone/>
                        <a:tabLst/>
                      </a:pPr>
                      <a:r>
                        <a:rPr kumimoji="0" lang="de-DE" sz="1400" b="0" i="0" u="none" strike="noStrike" cap="none" normalizeH="0" baseline="0" dirty="0" smtClean="0">
                          <a:ln>
                            <a:noFill/>
                          </a:ln>
                          <a:solidFill>
                            <a:schemeClr val="tx1"/>
                          </a:solidFill>
                          <a:effectLst/>
                          <a:latin typeface="Arial" charset="0"/>
                          <a:cs typeface="Arial" charset="0"/>
                        </a:rPr>
                        <a:t>Große Vorteile</a:t>
                      </a:r>
                    </a:p>
                  </a:txBody>
                  <a:tcPr marL="36000" marR="36000" marT="36000" marB="36000"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0"/>
                        </a:spcAft>
                        <a:buClr>
                          <a:srgbClr val="257095"/>
                        </a:buClr>
                        <a:buSzTx/>
                        <a:buFont typeface="Wingdings" pitchFamily="2" charset="2"/>
                        <a:buNone/>
                        <a:tabLst/>
                      </a:pPr>
                      <a:r>
                        <a:rPr kumimoji="0" lang="de-DE" sz="1400" b="0" i="0" u="none" strike="noStrike" cap="none" normalizeH="0" baseline="0" dirty="0" smtClean="0">
                          <a:ln>
                            <a:noFill/>
                          </a:ln>
                          <a:solidFill>
                            <a:schemeClr val="tx1"/>
                          </a:solidFill>
                          <a:effectLst/>
                          <a:latin typeface="Arial" charset="0"/>
                          <a:cs typeface="Arial" charset="0"/>
                        </a:rPr>
                        <a:t>Eher Vorteile</a:t>
                      </a:r>
                    </a:p>
                  </a:txBody>
                  <a:tcPr marL="36000" marR="36000" marT="36000" marB="36000"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0"/>
                        </a:spcAft>
                        <a:buClr>
                          <a:srgbClr val="257095"/>
                        </a:buClr>
                        <a:buSzTx/>
                        <a:buFont typeface="Wingdings" pitchFamily="2" charset="2"/>
                        <a:buNone/>
                        <a:tabLst/>
                      </a:pPr>
                      <a:r>
                        <a:rPr kumimoji="0" lang="de-DE" sz="1400" b="0" i="0" u="none" strike="noStrike" cap="none" normalizeH="0" baseline="0" dirty="0" smtClean="0">
                          <a:ln>
                            <a:noFill/>
                          </a:ln>
                          <a:solidFill>
                            <a:schemeClr val="tx1"/>
                          </a:solidFill>
                          <a:effectLst/>
                          <a:latin typeface="Arial" charset="0"/>
                          <a:cs typeface="Arial" charset="0"/>
                        </a:rPr>
                        <a:t>Eher Nachteile</a:t>
                      </a:r>
                    </a:p>
                  </a:txBody>
                  <a:tcPr marL="36000" marR="36000" marT="36000" marB="36000" horzOverflow="overflow">
                    <a:lnL>
                      <a:noFill/>
                    </a:lnL>
                    <a:lnR w="12700" cap="flat" cmpd="sng" algn="ctr">
                      <a:no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0"/>
                        </a:spcAft>
                        <a:buClr>
                          <a:srgbClr val="257095"/>
                        </a:buClr>
                        <a:buSzTx/>
                        <a:buFont typeface="Wingdings" pitchFamily="2" charset="2"/>
                        <a:buNone/>
                        <a:tabLst/>
                      </a:pPr>
                      <a:r>
                        <a:rPr kumimoji="0" lang="de-DE" sz="1400" b="0" i="0" u="none" strike="noStrike" cap="none" normalizeH="0" baseline="0" dirty="0" smtClean="0">
                          <a:ln>
                            <a:noFill/>
                          </a:ln>
                          <a:solidFill>
                            <a:schemeClr val="tx1"/>
                          </a:solidFill>
                          <a:effectLst/>
                          <a:latin typeface="Arial" charset="0"/>
                          <a:cs typeface="Arial" charset="0"/>
                        </a:rPr>
                        <a:t>Große Nachteile</a:t>
                      </a:r>
                    </a:p>
                  </a:txBody>
                  <a:tcPr marL="36000" marR="36000" marT="36000" marB="36000" horzOverflow="overflow">
                    <a:lnL w="12700" cap="flat" cmpd="sng" algn="ctr">
                      <a:noFill/>
                      <a:prstDash val="solid"/>
                      <a:round/>
                      <a:headEnd type="none" w="med" len="med"/>
                      <a:tailEnd type="none" w="med" len="med"/>
                    </a:lnL>
                    <a:lnR>
                      <a:noFill/>
                    </a:lnR>
                    <a:lnT cap="flat">
                      <a:noFill/>
                    </a:lnT>
                    <a:lnB>
                      <a:noFill/>
                    </a:lnB>
                    <a:lnTlToBr>
                      <a:noFill/>
                    </a:lnTlToBr>
                    <a:lnBlToTr>
                      <a:noFill/>
                    </a:lnBlToTr>
                    <a:noFill/>
                  </a:tcPr>
                </a:tc>
              </a:tr>
            </a:tbl>
          </a:graphicData>
        </a:graphic>
      </p:graphicFrame>
      <p:sp>
        <p:nvSpPr>
          <p:cNvPr id="15" name="Text Box 5"/>
          <p:cNvSpPr txBox="1">
            <a:spLocks noChangeArrowheads="1"/>
          </p:cNvSpPr>
          <p:nvPr>
            <p:custDataLst>
              <p:tags r:id="rId3"/>
            </p:custDataLst>
          </p:nvPr>
        </p:nvSpPr>
        <p:spPr bwMode="gray">
          <a:xfrm>
            <a:off x="184150" y="5586412"/>
            <a:ext cx="8802688" cy="5572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0" tIns="0" rIns="0" bIns="0" anchor="b" anchorCtr="0"/>
          <a:lstStyle>
            <a:defPPr>
              <a:defRPr lang="de-DE"/>
            </a:defPPr>
            <a:lvl1pPr algn="l" eaLnBrk="1" hangingPunct="1">
              <a:buClr>
                <a:srgbClr val="000000"/>
              </a:buClr>
              <a:buSzPct val="100000"/>
              <a:buFont typeface="Arial" charset="0"/>
              <a:buNone/>
              <a:defRPr sz="1200" b="0" u="none">
                <a:solidFill>
                  <a:srgbClr val="000000"/>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pPr>
              <a:spcBef>
                <a:spcPct val="0"/>
              </a:spcBef>
              <a:spcAft>
                <a:spcPct val="0"/>
              </a:spcAft>
              <a:buClrTx/>
            </a:pPr>
            <a:r>
              <a:rPr lang="de-DE" dirty="0" smtClean="0">
                <a:latin typeface="Arial"/>
              </a:rPr>
              <a:t>Frage: Zur Zeit wird über Konzepte diskutiert, wie Kinder mit körperlichen oder auch leichten geistigen Beeinträchtigungen in Schulen besser integriert werden können. Welche Meinung haben Sie zum gemeinsamen Lernen von Kindern mit und ohne Beeinträchtigungen in der Grundschule? Bringt das für alle Kinder in diesen Klassen…</a:t>
            </a:r>
            <a:endParaRPr lang="de-DE" dirty="0">
              <a:latin typeface="Arial"/>
            </a:endParaRPr>
          </a:p>
        </p:txBody>
      </p:sp>
      <p:sp>
        <p:nvSpPr>
          <p:cNvPr id="17" name="Text Box 4"/>
          <p:cNvSpPr txBox="1">
            <a:spLocks noChangeArrowheads="1"/>
          </p:cNvSpPr>
          <p:nvPr>
            <p:custDataLst>
              <p:tags r:id="rId4"/>
            </p:custDataLst>
          </p:nvPr>
        </p:nvSpPr>
        <p:spPr bwMode="gray">
          <a:xfrm>
            <a:off x="192088" y="584200"/>
            <a:ext cx="7648575" cy="730250"/>
          </a:xfrm>
          <a:prstGeom prst="rect">
            <a:avLst/>
          </a:prstGeom>
          <a:noFill/>
          <a:ln>
            <a:noFill/>
          </a:ln>
          <a:effectLst/>
          <a:extLst>
            <a:ext uri="{909E8E84-426E-40DD-AFC4-6F175D3DCCD1}">
              <a14:hiddenFill xmlns:a14="http://schemas.microsoft.com/office/drawing/2010/main" xmlns="">
                <a:solidFill>
                  <a:srgbClr val="DFDFDF"/>
                </a:solidFill>
              </a14:hiddenFill>
            </a:ext>
            <a:ext uri="{91240B29-F687-4F45-9708-019B960494DF}">
              <a14:hiddenLine xmlns:a14="http://schemas.microsoft.com/office/drawing/2010/main" xmlns="" w="9525" algn="ctr">
                <a:solidFill>
                  <a:srgbClr val="DFDFDF"/>
                </a:solidFill>
                <a:prstDash val="solid"/>
                <a:miter lim="800000"/>
                <a:headEnd/>
                <a:tailEnd/>
              </a14:hiddenLine>
            </a:ext>
            <a:ext uri="{AF507438-7753-43E0-B8FC-AC1667EBCBE1}">
              <a14:hiddenEffects xmlns:a14="http://schemas.microsoft.com/office/drawing/2010/main" xmlns="">
                <a:effectLst>
                  <a:outerShdw dist="35921" dir="2700000" algn="ctr" rotWithShape="0">
                    <a:srgbClr val="999999"/>
                  </a:outerShdw>
                </a:effectLst>
              </a14:hiddenEffects>
            </a:ext>
          </a:extLst>
        </p:spPr>
        <p:txBody>
          <a:bodyPr vert="horz" wrap="square" lIns="0" tIns="0" rIns="0" bIns="0" anchor="t" anchorCtr="0">
            <a:noAutofit/>
          </a:bodyPr>
          <a:lstStyle>
            <a:defPPr>
              <a:defRPr lang="de-DE"/>
            </a:defPPr>
            <a:lvl1pPr>
              <a:buClr>
                <a:srgbClr val="000000"/>
              </a:buClr>
              <a:buSzPct val="100000"/>
              <a:defRPr sz="2000">
                <a:solidFill>
                  <a:srgbClr val="004599"/>
                </a:solidFill>
                <a:latin typeface="Dax Offc"/>
                <a:cs typeface="Arial" charset="0"/>
              </a:defRPr>
            </a:lvl1pPr>
            <a:lvl2pPr>
              <a:defRPr>
                <a:latin typeface="Arial" charset="0"/>
              </a:defRPr>
            </a:lvl2pPr>
            <a:lvl3pPr>
              <a:defRPr>
                <a:latin typeface="Arial" charset="0"/>
              </a:defRPr>
            </a:lvl3pPr>
            <a:lvl4pPr>
              <a:defRPr>
                <a:latin typeface="Arial" charset="0"/>
              </a:defRPr>
            </a:lvl4pPr>
            <a:lvl5pPr>
              <a:defRPr>
                <a:latin typeface="Arial" charset="0"/>
              </a:defRPr>
            </a:lvl5pPr>
            <a:lvl6pPr marL="457200" eaLnBrk="0" fontAlgn="base" hangingPunct="0">
              <a:spcBef>
                <a:spcPct val="0"/>
              </a:spcBef>
              <a:spcAft>
                <a:spcPct val="0"/>
              </a:spcAft>
              <a:defRPr>
                <a:latin typeface="Arial" charset="0"/>
              </a:defRPr>
            </a:lvl6pPr>
            <a:lvl7pPr marL="914400" eaLnBrk="0" fontAlgn="base" hangingPunct="0">
              <a:spcBef>
                <a:spcPct val="0"/>
              </a:spcBef>
              <a:spcAft>
                <a:spcPct val="0"/>
              </a:spcAft>
              <a:defRPr>
                <a:latin typeface="Arial" charset="0"/>
              </a:defRPr>
            </a:lvl7pPr>
            <a:lvl8pPr marL="1371600" eaLnBrk="0" fontAlgn="base" hangingPunct="0">
              <a:spcBef>
                <a:spcPct val="0"/>
              </a:spcBef>
              <a:spcAft>
                <a:spcPct val="0"/>
              </a:spcAft>
              <a:defRPr>
                <a:latin typeface="Arial" charset="0"/>
              </a:defRPr>
            </a:lvl8pPr>
            <a:lvl9pPr marL="1828800" eaLnBrk="0" fontAlgn="base" hangingPunct="0">
              <a:spcBef>
                <a:spcPct val="0"/>
              </a:spcBef>
              <a:spcAft>
                <a:spcPct val="0"/>
              </a:spcAft>
              <a:defRPr>
                <a:latin typeface="Arial" charset="0"/>
              </a:defRPr>
            </a:lvl9pPr>
          </a:lstStyle>
          <a:p>
            <a:r>
              <a:rPr lang="de-DE" dirty="0" smtClean="0"/>
              <a:t>Eine deutliche Mehrheit der Bürger sieht Vorteile des gemeinsamen Lernens in der Grundschule</a:t>
            </a:r>
            <a:endParaRPr lang="de-DE" dirty="0"/>
          </a:p>
        </p:txBody>
      </p:sp>
      <p:sp>
        <p:nvSpPr>
          <p:cNvPr id="10" name="Textfeld 9"/>
          <p:cNvSpPr txBox="1"/>
          <p:nvPr/>
        </p:nvSpPr>
        <p:spPr>
          <a:xfrm>
            <a:off x="1074127" y="3128115"/>
            <a:ext cx="612008" cy="276999"/>
          </a:xfrm>
          <a:prstGeom prst="rect">
            <a:avLst/>
          </a:prstGeom>
          <a:noFill/>
        </p:spPr>
        <p:txBody>
          <a:bodyPr wrap="square" rtlCol="0">
            <a:spAutoFit/>
          </a:bodyPr>
          <a:lstStyle/>
          <a:p>
            <a:pPr algn="ctr"/>
            <a:r>
              <a:rPr lang="de-DE" sz="1200" dirty="0" smtClean="0"/>
              <a:t>(-4)</a:t>
            </a:r>
            <a:endParaRPr lang="de-DE" sz="1200" dirty="0"/>
          </a:p>
        </p:txBody>
      </p:sp>
      <p:sp>
        <p:nvSpPr>
          <p:cNvPr id="11" name="Textfeld 10"/>
          <p:cNvSpPr txBox="1"/>
          <p:nvPr/>
        </p:nvSpPr>
        <p:spPr>
          <a:xfrm>
            <a:off x="2911342" y="1299364"/>
            <a:ext cx="745465" cy="276999"/>
          </a:xfrm>
          <a:prstGeom prst="rect">
            <a:avLst/>
          </a:prstGeom>
          <a:noFill/>
        </p:spPr>
        <p:txBody>
          <a:bodyPr wrap="square" rtlCol="0">
            <a:spAutoFit/>
          </a:bodyPr>
          <a:lstStyle/>
          <a:p>
            <a:pPr algn="ctr"/>
            <a:r>
              <a:rPr lang="de-DE" sz="1200" dirty="0" smtClean="0"/>
              <a:t>(+/-0)</a:t>
            </a:r>
            <a:endParaRPr lang="de-DE" sz="1200" dirty="0"/>
          </a:p>
        </p:txBody>
      </p:sp>
      <p:sp>
        <p:nvSpPr>
          <p:cNvPr id="13" name="Textfeld 12"/>
          <p:cNvSpPr txBox="1"/>
          <p:nvPr/>
        </p:nvSpPr>
        <p:spPr>
          <a:xfrm>
            <a:off x="4892514" y="3153295"/>
            <a:ext cx="632198" cy="276999"/>
          </a:xfrm>
          <a:prstGeom prst="rect">
            <a:avLst/>
          </a:prstGeom>
          <a:noFill/>
        </p:spPr>
        <p:txBody>
          <a:bodyPr wrap="square" rtlCol="0">
            <a:spAutoFit/>
          </a:bodyPr>
          <a:lstStyle/>
          <a:p>
            <a:pPr algn="ctr"/>
            <a:r>
              <a:rPr lang="de-DE" sz="1200" dirty="0" smtClean="0"/>
              <a:t>(+3)</a:t>
            </a:r>
            <a:endParaRPr lang="de-DE" sz="1200" dirty="0"/>
          </a:p>
        </p:txBody>
      </p:sp>
      <p:sp>
        <p:nvSpPr>
          <p:cNvPr id="12" name="Textfeld 11"/>
          <p:cNvSpPr txBox="1"/>
          <p:nvPr/>
        </p:nvSpPr>
        <p:spPr>
          <a:xfrm>
            <a:off x="6818127" y="4131353"/>
            <a:ext cx="632198" cy="276999"/>
          </a:xfrm>
          <a:prstGeom prst="rect">
            <a:avLst/>
          </a:prstGeom>
          <a:noFill/>
        </p:spPr>
        <p:txBody>
          <a:bodyPr wrap="square" rtlCol="0">
            <a:spAutoFit/>
          </a:bodyPr>
          <a:lstStyle/>
          <a:p>
            <a:pPr algn="ctr"/>
            <a:r>
              <a:rPr lang="de-DE" sz="1200" dirty="0" smtClean="0"/>
              <a:t>(+1)</a:t>
            </a:r>
            <a:endParaRPr lang="de-DE" sz="1200" dirty="0"/>
          </a:p>
        </p:txBody>
      </p:sp>
      <p:sp>
        <p:nvSpPr>
          <p:cNvPr id="14" name="Textfeld 10"/>
          <p:cNvSpPr txBox="1"/>
          <p:nvPr/>
        </p:nvSpPr>
        <p:spPr>
          <a:xfrm>
            <a:off x="5722176" y="1090844"/>
            <a:ext cx="1044223" cy="307777"/>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400" dirty="0" smtClean="0"/>
              <a:t>2013</a:t>
            </a:r>
          </a:p>
        </p:txBody>
      </p:sp>
      <p:sp>
        <p:nvSpPr>
          <p:cNvPr id="16" name="Textfeld 11"/>
          <p:cNvSpPr txBox="1"/>
          <p:nvPr/>
        </p:nvSpPr>
        <p:spPr>
          <a:xfrm>
            <a:off x="5722177" y="1367423"/>
            <a:ext cx="1049866" cy="307777"/>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400" dirty="0" smtClean="0"/>
              <a:t>2011</a:t>
            </a:r>
          </a:p>
        </p:txBody>
      </p:sp>
      <p:sp>
        <p:nvSpPr>
          <p:cNvPr id="18" name="Textfeld 13"/>
          <p:cNvSpPr txBox="1"/>
          <p:nvPr/>
        </p:nvSpPr>
        <p:spPr>
          <a:xfrm>
            <a:off x="5594825" y="1175854"/>
            <a:ext cx="73378" cy="92333"/>
          </a:xfrm>
          <a:prstGeom prst="rect">
            <a:avLst/>
          </a:prstGeom>
          <a:solidFill>
            <a:srgbClr val="004599"/>
          </a:solid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de-DE" dirty="0"/>
          </a:p>
        </p:txBody>
      </p:sp>
      <p:sp>
        <p:nvSpPr>
          <p:cNvPr id="19" name="Textfeld 17"/>
          <p:cNvSpPr txBox="1"/>
          <p:nvPr/>
        </p:nvSpPr>
        <p:spPr>
          <a:xfrm>
            <a:off x="5594825" y="1466667"/>
            <a:ext cx="73378" cy="92333"/>
          </a:xfrm>
          <a:prstGeom prst="rect">
            <a:avLst/>
          </a:prstGeom>
          <a:solidFill>
            <a:schemeClr val="bg1">
              <a:lumMod val="65000"/>
            </a:schemeClr>
          </a:solid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de-DE" dirty="0"/>
          </a:p>
        </p:txBody>
      </p:sp>
    </p:spTree>
    <p:custDataLst>
      <p:tags r:id="rId1"/>
    </p:custDataLst>
    <p:extLst>
      <p:ext uri="{BB962C8B-B14F-4D97-AF65-F5344CB8AC3E}">
        <p14:creationId xmlns:p14="http://schemas.microsoft.com/office/powerpoint/2010/main" xmlns="" val="1967577860"/>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2"/>
          <p:cNvGraphicFramePr>
            <a:graphicFrameLocks/>
          </p:cNvGraphicFramePr>
          <p:nvPr>
            <p:extLst>
              <p:ext uri="{D42A27DB-BD31-4B8C-83A1-F6EECF244321}">
                <p14:modId xmlns:p14="http://schemas.microsoft.com/office/powerpoint/2010/main" xmlns="" val="225667980"/>
              </p:ext>
            </p:extLst>
          </p:nvPr>
        </p:nvGraphicFramePr>
        <p:xfrm>
          <a:off x="755650" y="1280988"/>
          <a:ext cx="7740650" cy="3789962"/>
        </p:xfrm>
        <a:graphic>
          <a:graphicData uri="http://schemas.openxmlformats.org/drawingml/2006/chart">
            <c:chart xmlns:c="http://schemas.openxmlformats.org/drawingml/2006/chart" xmlns:r="http://schemas.openxmlformats.org/officeDocument/2006/relationships" r:id="rId7"/>
          </a:graphicData>
        </a:graphic>
      </p:graphicFrame>
      <p:sp>
        <p:nvSpPr>
          <p:cNvPr id="3076" name="Text Box 5"/>
          <p:cNvSpPr txBox="1">
            <a:spLocks noChangeArrowheads="1"/>
          </p:cNvSpPr>
          <p:nvPr>
            <p:custDataLst>
              <p:tags r:id="rId2"/>
            </p:custDataLst>
          </p:nvPr>
        </p:nvSpPr>
        <p:spPr bwMode="gray">
          <a:xfrm>
            <a:off x="179388" y="6342063"/>
            <a:ext cx="6954838" cy="4492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0" tIns="0" rIns="0" bIns="0" anchor="t" anchorCtr="0"/>
          <a:lstStyle>
            <a:defPPr>
              <a:defRPr lang="de-DE"/>
            </a:defPPr>
            <a:lvl1pPr algn="l">
              <a:lnSpc>
                <a:spcPct val="90000"/>
              </a:lnSpc>
              <a:buClr>
                <a:srgbClr val="000000"/>
              </a:buClr>
              <a:buSzPct val="80000"/>
              <a:buFont typeface="Wingdings" pitchFamily="2" charset="2"/>
              <a:buNone/>
              <a:defRPr sz="1000" b="0" u="none">
                <a:solidFill>
                  <a:srgbClr val="000000"/>
                </a:solidFill>
              </a:defRPr>
            </a:lvl1pPr>
          </a:lstStyle>
          <a:p>
            <a:pPr>
              <a:spcBef>
                <a:spcPct val="0"/>
              </a:spcBef>
              <a:spcAft>
                <a:spcPct val="0"/>
              </a:spcAft>
            </a:pPr>
            <a:r>
              <a:rPr lang="de-DE" dirty="0">
                <a:latin typeface="Arial"/>
              </a:rPr>
              <a:t>Grundgesamtheit: Wahlberechtigte Bevölkerung in </a:t>
            </a:r>
            <a:r>
              <a:rPr lang="de-DE" dirty="0" smtClean="0">
                <a:latin typeface="Arial"/>
              </a:rPr>
              <a:t>Deutschland / </a:t>
            </a:r>
            <a:r>
              <a:rPr lang="de-DE" dirty="0">
                <a:latin typeface="Arial"/>
              </a:rPr>
              <a:t>Angaben in </a:t>
            </a:r>
            <a:r>
              <a:rPr lang="de-DE" dirty="0" smtClean="0">
                <a:latin typeface="Arial"/>
              </a:rPr>
              <a:t>Prozent</a:t>
            </a:r>
          </a:p>
          <a:p>
            <a:pPr>
              <a:spcBef>
                <a:spcPct val="0"/>
              </a:spcBef>
              <a:spcAft>
                <a:spcPct val="0"/>
              </a:spcAft>
            </a:pPr>
            <a:r>
              <a:rPr lang="de-DE" dirty="0">
                <a:solidFill>
                  <a:schemeClr val="tx1"/>
                </a:solidFill>
                <a:latin typeface="Arial"/>
                <a:cs typeface="Arial" pitchFamily="34" charset="0"/>
              </a:rPr>
              <a:t>Angaben in Klammern: </a:t>
            </a:r>
            <a:r>
              <a:rPr lang="de-DE" dirty="0" smtClean="0">
                <a:solidFill>
                  <a:schemeClr val="tx1"/>
                </a:solidFill>
                <a:latin typeface="Arial"/>
                <a:cs typeface="Arial" pitchFamily="34" charset="0"/>
              </a:rPr>
              <a:t>Vergleich </a:t>
            </a:r>
            <a:r>
              <a:rPr lang="de-DE" dirty="0">
                <a:solidFill>
                  <a:schemeClr val="tx1"/>
                </a:solidFill>
                <a:latin typeface="Arial"/>
                <a:cs typeface="Arial" pitchFamily="34" charset="0"/>
              </a:rPr>
              <a:t>zu </a:t>
            </a:r>
            <a:r>
              <a:rPr lang="de-DE" dirty="0" smtClean="0">
                <a:solidFill>
                  <a:schemeClr val="tx1"/>
                </a:solidFill>
                <a:latin typeface="Arial"/>
                <a:cs typeface="Arial" pitchFamily="34" charset="0"/>
              </a:rPr>
              <a:t>November 2011</a:t>
            </a:r>
            <a:endParaRPr lang="de-DE" dirty="0">
              <a:solidFill>
                <a:schemeClr val="tx1"/>
              </a:solidFill>
              <a:latin typeface="Arial"/>
              <a:cs typeface="Arial" pitchFamily="34" charset="0"/>
            </a:endParaRPr>
          </a:p>
          <a:p>
            <a:pPr>
              <a:spcBef>
                <a:spcPct val="0"/>
              </a:spcBef>
              <a:spcAft>
                <a:spcPct val="0"/>
              </a:spcAft>
            </a:pPr>
            <a:r>
              <a:rPr lang="de-DE" dirty="0">
                <a:latin typeface="Arial"/>
                <a:cs typeface="Arial" pitchFamily="34" charset="0"/>
              </a:rPr>
              <a:t>Fehlende Werte zu 100%: Weiß nicht / keine </a:t>
            </a:r>
            <a:r>
              <a:rPr lang="de-DE" dirty="0" smtClean="0">
                <a:latin typeface="Arial"/>
                <a:cs typeface="Arial" pitchFamily="34" charset="0"/>
              </a:rPr>
              <a:t>Angabe</a:t>
            </a:r>
            <a:endParaRPr lang="de-DE" dirty="0">
              <a:latin typeface="Arial"/>
              <a:cs typeface="Arial" pitchFamily="34" charset="0"/>
            </a:endParaRPr>
          </a:p>
        </p:txBody>
      </p:sp>
      <p:graphicFrame>
        <p:nvGraphicFramePr>
          <p:cNvPr id="3078" name="Group 6"/>
          <p:cNvGraphicFramePr>
            <a:graphicFrameLocks noGrp="1"/>
          </p:cNvGraphicFramePr>
          <p:nvPr>
            <p:extLst>
              <p:ext uri="{D42A27DB-BD31-4B8C-83A1-F6EECF244321}">
                <p14:modId xmlns:p14="http://schemas.microsoft.com/office/powerpoint/2010/main" xmlns="" val="3917371121"/>
              </p:ext>
            </p:extLst>
          </p:nvPr>
        </p:nvGraphicFramePr>
        <p:xfrm>
          <a:off x="323851" y="5030410"/>
          <a:ext cx="8496300" cy="285360"/>
        </p:xfrm>
        <a:graphic>
          <a:graphicData uri="http://schemas.openxmlformats.org/drawingml/2006/table">
            <a:tbl>
              <a:tblPr/>
              <a:tblGrid>
                <a:gridCol w="2725229"/>
                <a:gridCol w="1499169"/>
                <a:gridCol w="2232561"/>
                <a:gridCol w="2039341"/>
              </a:tblGrid>
              <a:tr h="278002">
                <a:tc>
                  <a:txBody>
                    <a:bodyPr/>
                    <a:lstStyle/>
                    <a:p>
                      <a:pPr marL="0" marR="0" lvl="0" indent="0" algn="ctr" defTabSz="914400" rtl="0" eaLnBrk="1" fontAlgn="ctr" latinLnBrk="0" hangingPunct="1">
                        <a:lnSpc>
                          <a:spcPct val="100000"/>
                        </a:lnSpc>
                        <a:spcBef>
                          <a:spcPct val="0"/>
                        </a:spcBef>
                        <a:spcAft>
                          <a:spcPct val="0"/>
                        </a:spcAft>
                        <a:buClr>
                          <a:schemeClr val="bg1"/>
                        </a:buClr>
                        <a:buSzTx/>
                        <a:buFontTx/>
                        <a:buNone/>
                        <a:tabLst/>
                      </a:pPr>
                      <a:r>
                        <a:rPr kumimoji="0" lang="de-DE" sz="1400" b="0" i="0" u="none" strike="noStrike" cap="none" normalizeH="0" baseline="0" dirty="0" smtClean="0">
                          <a:ln>
                            <a:noFill/>
                          </a:ln>
                          <a:solidFill>
                            <a:schemeClr val="tx1"/>
                          </a:solidFill>
                          <a:effectLst/>
                          <a:latin typeface="Arial" charset="0"/>
                          <a:cs typeface="Arial" charset="0"/>
                        </a:rPr>
                        <a:t>Große Vorteile</a:t>
                      </a:r>
                    </a:p>
                  </a:txBody>
                  <a:tcPr marL="36000" marR="36000" marT="36000" marB="36000"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0"/>
                        </a:spcAft>
                        <a:buClr>
                          <a:srgbClr val="257095"/>
                        </a:buClr>
                        <a:buSzTx/>
                        <a:buFont typeface="Wingdings" pitchFamily="2" charset="2"/>
                        <a:buNone/>
                        <a:tabLst/>
                      </a:pPr>
                      <a:r>
                        <a:rPr kumimoji="0" lang="de-DE" sz="1400" b="0" i="0" u="none" strike="noStrike" cap="none" normalizeH="0" baseline="0" dirty="0" smtClean="0">
                          <a:ln>
                            <a:noFill/>
                          </a:ln>
                          <a:solidFill>
                            <a:schemeClr val="tx1"/>
                          </a:solidFill>
                          <a:effectLst/>
                          <a:latin typeface="Arial" charset="0"/>
                          <a:cs typeface="Arial" charset="0"/>
                        </a:rPr>
                        <a:t>Eher Vorteile</a:t>
                      </a:r>
                    </a:p>
                  </a:txBody>
                  <a:tcPr marL="36000" marR="36000" marT="36000" marB="36000"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0"/>
                        </a:spcAft>
                        <a:buClr>
                          <a:srgbClr val="257095"/>
                        </a:buClr>
                        <a:buSzTx/>
                        <a:buFont typeface="Wingdings" pitchFamily="2" charset="2"/>
                        <a:buNone/>
                        <a:tabLst/>
                      </a:pPr>
                      <a:r>
                        <a:rPr kumimoji="0" lang="de-DE" sz="1400" b="0" i="0" u="none" strike="noStrike" cap="none" normalizeH="0" baseline="0" dirty="0" smtClean="0">
                          <a:ln>
                            <a:noFill/>
                          </a:ln>
                          <a:solidFill>
                            <a:schemeClr val="tx1"/>
                          </a:solidFill>
                          <a:effectLst/>
                          <a:latin typeface="Arial" charset="0"/>
                          <a:cs typeface="Arial" charset="0"/>
                        </a:rPr>
                        <a:t>Eher Nachteile</a:t>
                      </a:r>
                    </a:p>
                  </a:txBody>
                  <a:tcPr marL="36000" marR="36000" marT="36000" marB="36000" horzOverflow="overflow">
                    <a:lnL>
                      <a:noFill/>
                    </a:lnL>
                    <a:lnR w="12700" cap="flat" cmpd="sng" algn="ctr">
                      <a:no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0"/>
                        </a:spcAft>
                        <a:buClr>
                          <a:srgbClr val="257095"/>
                        </a:buClr>
                        <a:buSzTx/>
                        <a:buFont typeface="Wingdings" pitchFamily="2" charset="2"/>
                        <a:buNone/>
                        <a:tabLst/>
                      </a:pPr>
                      <a:r>
                        <a:rPr kumimoji="0" lang="de-DE" sz="1400" b="0" i="0" u="none" strike="noStrike" cap="none" normalizeH="0" baseline="0" dirty="0" smtClean="0">
                          <a:ln>
                            <a:noFill/>
                          </a:ln>
                          <a:solidFill>
                            <a:schemeClr val="tx1"/>
                          </a:solidFill>
                          <a:effectLst/>
                          <a:latin typeface="Arial" charset="0"/>
                          <a:cs typeface="Arial" charset="0"/>
                        </a:rPr>
                        <a:t>Große Nachteile</a:t>
                      </a:r>
                    </a:p>
                  </a:txBody>
                  <a:tcPr marL="36000" marR="36000" marT="36000" marB="36000" horzOverflow="overflow">
                    <a:lnL w="12700" cap="flat" cmpd="sng" algn="ctr">
                      <a:noFill/>
                      <a:prstDash val="solid"/>
                      <a:round/>
                      <a:headEnd type="none" w="med" len="med"/>
                      <a:tailEnd type="none" w="med" len="med"/>
                    </a:lnL>
                    <a:lnR>
                      <a:noFill/>
                    </a:lnR>
                    <a:lnT cap="flat">
                      <a:noFill/>
                    </a:lnT>
                    <a:lnB>
                      <a:noFill/>
                    </a:lnB>
                    <a:lnTlToBr>
                      <a:noFill/>
                    </a:lnTlToBr>
                    <a:lnBlToTr>
                      <a:noFill/>
                    </a:lnBlToTr>
                    <a:noFill/>
                  </a:tcPr>
                </a:tc>
              </a:tr>
            </a:tbl>
          </a:graphicData>
        </a:graphic>
      </p:graphicFrame>
      <p:sp>
        <p:nvSpPr>
          <p:cNvPr id="15" name="Text Box 5"/>
          <p:cNvSpPr txBox="1">
            <a:spLocks noChangeArrowheads="1"/>
          </p:cNvSpPr>
          <p:nvPr>
            <p:custDataLst>
              <p:tags r:id="rId3"/>
            </p:custDataLst>
          </p:nvPr>
        </p:nvSpPr>
        <p:spPr bwMode="gray">
          <a:xfrm>
            <a:off x="184150" y="5586412"/>
            <a:ext cx="8802688" cy="5572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0" tIns="0" rIns="0" bIns="0" anchor="b" anchorCtr="0"/>
          <a:lstStyle>
            <a:defPPr>
              <a:defRPr lang="de-DE"/>
            </a:defPPr>
            <a:lvl1pPr algn="l" eaLnBrk="1" hangingPunct="1">
              <a:buClr>
                <a:srgbClr val="000000"/>
              </a:buClr>
              <a:buSzPct val="100000"/>
              <a:buFont typeface="Arial" charset="0"/>
              <a:buNone/>
              <a:defRPr sz="1200" b="0" u="none">
                <a:solidFill>
                  <a:srgbClr val="000000"/>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pPr>
              <a:spcBef>
                <a:spcPct val="0"/>
              </a:spcBef>
              <a:spcAft>
                <a:spcPct val="0"/>
              </a:spcAft>
              <a:buClrTx/>
            </a:pPr>
            <a:r>
              <a:rPr lang="de-DE" dirty="0" smtClean="0">
                <a:latin typeface="Arial"/>
              </a:rPr>
              <a:t>Frage: Und welche Meinung haben Sie zum gemeinsamen Lernen von Kindern mit und ohne Beeinträchtigungen in weiterführenden Schulen? Bringt das für alle Kinder in diesen Klassen…</a:t>
            </a:r>
            <a:endParaRPr lang="de-DE" dirty="0">
              <a:latin typeface="Arial"/>
            </a:endParaRPr>
          </a:p>
        </p:txBody>
      </p:sp>
      <p:sp>
        <p:nvSpPr>
          <p:cNvPr id="17" name="Text Box 4"/>
          <p:cNvSpPr txBox="1">
            <a:spLocks noChangeArrowheads="1"/>
          </p:cNvSpPr>
          <p:nvPr>
            <p:custDataLst>
              <p:tags r:id="rId4"/>
            </p:custDataLst>
          </p:nvPr>
        </p:nvSpPr>
        <p:spPr bwMode="gray">
          <a:xfrm>
            <a:off x="192088" y="584200"/>
            <a:ext cx="7648575" cy="730250"/>
          </a:xfrm>
          <a:prstGeom prst="rect">
            <a:avLst/>
          </a:prstGeom>
          <a:noFill/>
          <a:ln>
            <a:noFill/>
          </a:ln>
          <a:effectLst/>
          <a:extLst>
            <a:ext uri="{909E8E84-426E-40DD-AFC4-6F175D3DCCD1}">
              <a14:hiddenFill xmlns:a14="http://schemas.microsoft.com/office/drawing/2010/main" xmlns="">
                <a:solidFill>
                  <a:srgbClr val="DFDFDF"/>
                </a:solidFill>
              </a14:hiddenFill>
            </a:ext>
            <a:ext uri="{91240B29-F687-4F45-9708-019B960494DF}">
              <a14:hiddenLine xmlns:a14="http://schemas.microsoft.com/office/drawing/2010/main" xmlns="" w="9525" algn="ctr">
                <a:solidFill>
                  <a:srgbClr val="DFDFDF"/>
                </a:solidFill>
                <a:prstDash val="solid"/>
                <a:miter lim="800000"/>
                <a:headEnd/>
                <a:tailEnd/>
              </a14:hiddenLine>
            </a:ext>
            <a:ext uri="{AF507438-7753-43E0-B8FC-AC1667EBCBE1}">
              <a14:hiddenEffects xmlns:a14="http://schemas.microsoft.com/office/drawing/2010/main" xmlns="">
                <a:effectLst>
                  <a:outerShdw dist="35921" dir="2700000" algn="ctr" rotWithShape="0">
                    <a:srgbClr val="999999"/>
                  </a:outerShdw>
                </a:effectLst>
              </a14:hiddenEffects>
            </a:ext>
          </a:extLst>
        </p:spPr>
        <p:txBody>
          <a:bodyPr vert="horz" wrap="square" lIns="0" tIns="0" rIns="0" bIns="0" anchor="t" anchorCtr="0">
            <a:noAutofit/>
          </a:bodyPr>
          <a:lstStyle>
            <a:defPPr>
              <a:defRPr lang="de-DE"/>
            </a:defPPr>
            <a:lvl1pPr>
              <a:buClr>
                <a:srgbClr val="000000"/>
              </a:buClr>
              <a:buSzPct val="100000"/>
              <a:defRPr sz="2000">
                <a:solidFill>
                  <a:srgbClr val="004599"/>
                </a:solidFill>
                <a:latin typeface="Dax Offc"/>
                <a:cs typeface="Arial" charset="0"/>
              </a:defRPr>
            </a:lvl1pPr>
            <a:lvl2pPr>
              <a:defRPr>
                <a:latin typeface="Arial" charset="0"/>
              </a:defRPr>
            </a:lvl2pPr>
            <a:lvl3pPr>
              <a:defRPr>
                <a:latin typeface="Arial" charset="0"/>
              </a:defRPr>
            </a:lvl3pPr>
            <a:lvl4pPr>
              <a:defRPr>
                <a:latin typeface="Arial" charset="0"/>
              </a:defRPr>
            </a:lvl4pPr>
            <a:lvl5pPr>
              <a:defRPr>
                <a:latin typeface="Arial" charset="0"/>
              </a:defRPr>
            </a:lvl5pPr>
            <a:lvl6pPr marL="457200" eaLnBrk="0" fontAlgn="base" hangingPunct="0">
              <a:spcBef>
                <a:spcPct val="0"/>
              </a:spcBef>
              <a:spcAft>
                <a:spcPct val="0"/>
              </a:spcAft>
              <a:defRPr>
                <a:latin typeface="Arial" charset="0"/>
              </a:defRPr>
            </a:lvl6pPr>
            <a:lvl7pPr marL="914400" eaLnBrk="0" fontAlgn="base" hangingPunct="0">
              <a:spcBef>
                <a:spcPct val="0"/>
              </a:spcBef>
              <a:spcAft>
                <a:spcPct val="0"/>
              </a:spcAft>
              <a:defRPr>
                <a:latin typeface="Arial" charset="0"/>
              </a:defRPr>
            </a:lvl7pPr>
            <a:lvl8pPr marL="1371600" eaLnBrk="0" fontAlgn="base" hangingPunct="0">
              <a:spcBef>
                <a:spcPct val="0"/>
              </a:spcBef>
              <a:spcAft>
                <a:spcPct val="0"/>
              </a:spcAft>
              <a:defRPr>
                <a:latin typeface="Arial" charset="0"/>
              </a:defRPr>
            </a:lvl8pPr>
            <a:lvl9pPr marL="1828800" eaLnBrk="0" fontAlgn="base" hangingPunct="0">
              <a:spcBef>
                <a:spcPct val="0"/>
              </a:spcBef>
              <a:spcAft>
                <a:spcPct val="0"/>
              </a:spcAft>
              <a:defRPr>
                <a:latin typeface="Arial" charset="0"/>
              </a:defRPr>
            </a:lvl9pPr>
          </a:lstStyle>
          <a:p>
            <a:r>
              <a:rPr lang="de-DE" dirty="0" smtClean="0"/>
              <a:t>Eine deutliche Mehrheit der Bürger sieht auch Vorteile gemeinsamen Lernens in der weiterführenden Schule</a:t>
            </a:r>
            <a:endParaRPr lang="de-DE" dirty="0"/>
          </a:p>
        </p:txBody>
      </p:sp>
      <p:sp>
        <p:nvSpPr>
          <p:cNvPr id="10" name="Textfeld 9"/>
          <p:cNvSpPr txBox="1"/>
          <p:nvPr/>
        </p:nvSpPr>
        <p:spPr>
          <a:xfrm>
            <a:off x="1070718" y="3484952"/>
            <a:ext cx="612008" cy="276999"/>
          </a:xfrm>
          <a:prstGeom prst="rect">
            <a:avLst/>
          </a:prstGeom>
          <a:noFill/>
        </p:spPr>
        <p:txBody>
          <a:bodyPr wrap="square" rtlCol="0">
            <a:spAutoFit/>
          </a:bodyPr>
          <a:lstStyle/>
          <a:p>
            <a:pPr algn="ctr"/>
            <a:r>
              <a:rPr lang="de-DE" sz="1200" dirty="0" smtClean="0"/>
              <a:t>(-2)</a:t>
            </a:r>
            <a:endParaRPr lang="de-DE" sz="1200" dirty="0"/>
          </a:p>
        </p:txBody>
      </p:sp>
      <p:sp>
        <p:nvSpPr>
          <p:cNvPr id="11" name="Textfeld 10"/>
          <p:cNvSpPr txBox="1"/>
          <p:nvPr/>
        </p:nvSpPr>
        <p:spPr>
          <a:xfrm>
            <a:off x="2935810" y="1275614"/>
            <a:ext cx="708934" cy="276999"/>
          </a:xfrm>
          <a:prstGeom prst="rect">
            <a:avLst/>
          </a:prstGeom>
          <a:noFill/>
        </p:spPr>
        <p:txBody>
          <a:bodyPr wrap="square" rtlCol="0">
            <a:spAutoFit/>
          </a:bodyPr>
          <a:lstStyle/>
          <a:p>
            <a:pPr algn="ctr"/>
            <a:r>
              <a:rPr lang="de-DE" sz="1200" dirty="0" smtClean="0"/>
              <a:t>(+/-0)</a:t>
            </a:r>
            <a:endParaRPr lang="de-DE" sz="1200" dirty="0"/>
          </a:p>
        </p:txBody>
      </p:sp>
      <p:sp>
        <p:nvSpPr>
          <p:cNvPr id="13" name="Textfeld 12"/>
          <p:cNvSpPr txBox="1"/>
          <p:nvPr/>
        </p:nvSpPr>
        <p:spPr>
          <a:xfrm>
            <a:off x="4916267" y="2801041"/>
            <a:ext cx="632198" cy="276999"/>
          </a:xfrm>
          <a:prstGeom prst="rect">
            <a:avLst/>
          </a:prstGeom>
          <a:noFill/>
        </p:spPr>
        <p:txBody>
          <a:bodyPr wrap="square" rtlCol="0">
            <a:spAutoFit/>
          </a:bodyPr>
          <a:lstStyle/>
          <a:p>
            <a:pPr algn="ctr"/>
            <a:r>
              <a:rPr lang="de-DE" sz="1200" dirty="0" smtClean="0"/>
              <a:t>(+3)</a:t>
            </a:r>
            <a:endParaRPr lang="de-DE" sz="1200" dirty="0"/>
          </a:p>
        </p:txBody>
      </p:sp>
      <p:sp>
        <p:nvSpPr>
          <p:cNvPr id="14" name="Textfeld 13"/>
          <p:cNvSpPr txBox="1"/>
          <p:nvPr/>
        </p:nvSpPr>
        <p:spPr>
          <a:xfrm>
            <a:off x="6835220" y="4256869"/>
            <a:ext cx="632198" cy="276999"/>
          </a:xfrm>
          <a:prstGeom prst="rect">
            <a:avLst/>
          </a:prstGeom>
          <a:noFill/>
        </p:spPr>
        <p:txBody>
          <a:bodyPr wrap="square" rtlCol="0">
            <a:spAutoFit/>
          </a:bodyPr>
          <a:lstStyle/>
          <a:p>
            <a:pPr algn="ctr"/>
            <a:r>
              <a:rPr lang="de-DE" sz="1200" dirty="0" smtClean="0"/>
              <a:t>(-1)</a:t>
            </a:r>
            <a:endParaRPr lang="de-DE" sz="1200" dirty="0"/>
          </a:p>
        </p:txBody>
      </p:sp>
      <p:sp>
        <p:nvSpPr>
          <p:cNvPr id="12" name="Textfeld 10"/>
          <p:cNvSpPr txBox="1"/>
          <p:nvPr/>
        </p:nvSpPr>
        <p:spPr>
          <a:xfrm>
            <a:off x="5722176" y="1090844"/>
            <a:ext cx="1044223" cy="307777"/>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400" dirty="0" smtClean="0"/>
              <a:t>2013</a:t>
            </a:r>
          </a:p>
        </p:txBody>
      </p:sp>
      <p:sp>
        <p:nvSpPr>
          <p:cNvPr id="16" name="Textfeld 11"/>
          <p:cNvSpPr txBox="1"/>
          <p:nvPr/>
        </p:nvSpPr>
        <p:spPr>
          <a:xfrm>
            <a:off x="5722177" y="1367423"/>
            <a:ext cx="1049866" cy="307777"/>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400" dirty="0" smtClean="0"/>
              <a:t>2011</a:t>
            </a:r>
          </a:p>
        </p:txBody>
      </p:sp>
      <p:sp>
        <p:nvSpPr>
          <p:cNvPr id="18" name="Textfeld 13"/>
          <p:cNvSpPr txBox="1"/>
          <p:nvPr/>
        </p:nvSpPr>
        <p:spPr>
          <a:xfrm>
            <a:off x="5594825" y="1175854"/>
            <a:ext cx="73378" cy="92333"/>
          </a:xfrm>
          <a:prstGeom prst="rect">
            <a:avLst/>
          </a:prstGeom>
          <a:solidFill>
            <a:srgbClr val="004599"/>
          </a:solid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de-DE" dirty="0"/>
          </a:p>
        </p:txBody>
      </p:sp>
      <p:sp>
        <p:nvSpPr>
          <p:cNvPr id="19" name="Textfeld 17"/>
          <p:cNvSpPr txBox="1"/>
          <p:nvPr/>
        </p:nvSpPr>
        <p:spPr>
          <a:xfrm>
            <a:off x="5594825" y="1466667"/>
            <a:ext cx="73378" cy="92333"/>
          </a:xfrm>
          <a:prstGeom prst="rect">
            <a:avLst/>
          </a:prstGeom>
          <a:solidFill>
            <a:schemeClr val="bg1">
              <a:lumMod val="65000"/>
            </a:schemeClr>
          </a:solid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de-DE" dirty="0"/>
          </a:p>
        </p:txBody>
      </p:sp>
    </p:spTree>
    <p:custDataLst>
      <p:tags r:id="rId1"/>
    </p:custDataLst>
    <p:extLst>
      <p:ext uri="{BB962C8B-B14F-4D97-AF65-F5344CB8AC3E}">
        <p14:creationId xmlns:p14="http://schemas.microsoft.com/office/powerpoint/2010/main" xmlns="" val="169143614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2"/>
          <p:cNvGraphicFramePr>
            <a:graphicFrameLocks/>
          </p:cNvGraphicFramePr>
          <p:nvPr>
            <p:extLst>
              <p:ext uri="{D42A27DB-BD31-4B8C-83A1-F6EECF244321}">
                <p14:modId xmlns:p14="http://schemas.microsoft.com/office/powerpoint/2010/main" xmlns="" val="1312752119"/>
              </p:ext>
            </p:extLst>
          </p:nvPr>
        </p:nvGraphicFramePr>
        <p:xfrm>
          <a:off x="755650" y="1280988"/>
          <a:ext cx="7740650" cy="3789962"/>
        </p:xfrm>
        <a:graphic>
          <a:graphicData uri="http://schemas.openxmlformats.org/drawingml/2006/chart">
            <c:chart xmlns:c="http://schemas.openxmlformats.org/drawingml/2006/chart" xmlns:r="http://schemas.openxmlformats.org/officeDocument/2006/relationships" r:id="rId7"/>
          </a:graphicData>
        </a:graphic>
      </p:graphicFrame>
      <p:sp>
        <p:nvSpPr>
          <p:cNvPr id="3076" name="Text Box 5"/>
          <p:cNvSpPr txBox="1">
            <a:spLocks noChangeArrowheads="1"/>
          </p:cNvSpPr>
          <p:nvPr>
            <p:custDataLst>
              <p:tags r:id="rId2"/>
            </p:custDataLst>
          </p:nvPr>
        </p:nvSpPr>
        <p:spPr bwMode="gray">
          <a:xfrm>
            <a:off x="179388" y="6342063"/>
            <a:ext cx="6954838" cy="4492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0" tIns="0" rIns="0" bIns="0" anchor="t" anchorCtr="0"/>
          <a:lstStyle>
            <a:defPPr>
              <a:defRPr lang="de-DE"/>
            </a:defPPr>
            <a:lvl1pPr algn="l">
              <a:lnSpc>
                <a:spcPct val="90000"/>
              </a:lnSpc>
              <a:buClr>
                <a:srgbClr val="000000"/>
              </a:buClr>
              <a:buSzPct val="80000"/>
              <a:buFont typeface="Wingdings" pitchFamily="2" charset="2"/>
              <a:buNone/>
              <a:defRPr sz="1000" b="0" u="none">
                <a:solidFill>
                  <a:srgbClr val="000000"/>
                </a:solidFill>
              </a:defRPr>
            </a:lvl1pPr>
          </a:lstStyle>
          <a:p>
            <a:pPr>
              <a:spcBef>
                <a:spcPct val="0"/>
              </a:spcBef>
              <a:spcAft>
                <a:spcPct val="0"/>
              </a:spcAft>
            </a:pPr>
            <a:r>
              <a:rPr lang="de-DE" dirty="0">
                <a:latin typeface="Arial"/>
              </a:rPr>
              <a:t>Grundgesamtheit: Wahlberechtigte Bevölkerung in </a:t>
            </a:r>
            <a:r>
              <a:rPr lang="de-DE" dirty="0" smtClean="0">
                <a:latin typeface="Arial"/>
              </a:rPr>
              <a:t>Deutschland / </a:t>
            </a:r>
            <a:r>
              <a:rPr lang="de-DE" dirty="0">
                <a:latin typeface="Arial"/>
              </a:rPr>
              <a:t>Angaben in </a:t>
            </a:r>
            <a:r>
              <a:rPr lang="de-DE" dirty="0" smtClean="0">
                <a:latin typeface="Arial"/>
              </a:rPr>
              <a:t>Prozent</a:t>
            </a:r>
          </a:p>
          <a:p>
            <a:pPr>
              <a:spcBef>
                <a:spcPct val="0"/>
              </a:spcBef>
              <a:spcAft>
                <a:spcPct val="0"/>
              </a:spcAft>
            </a:pPr>
            <a:r>
              <a:rPr lang="de-DE" dirty="0">
                <a:solidFill>
                  <a:schemeClr val="tx1"/>
                </a:solidFill>
                <a:latin typeface="Arial"/>
                <a:cs typeface="Arial" pitchFamily="34" charset="0"/>
              </a:rPr>
              <a:t>Angaben in Klammern: </a:t>
            </a:r>
            <a:r>
              <a:rPr lang="de-DE" dirty="0" smtClean="0">
                <a:solidFill>
                  <a:schemeClr val="tx1"/>
                </a:solidFill>
                <a:latin typeface="Arial"/>
                <a:cs typeface="Arial" pitchFamily="34" charset="0"/>
              </a:rPr>
              <a:t>Vergleich </a:t>
            </a:r>
            <a:r>
              <a:rPr lang="de-DE" dirty="0">
                <a:solidFill>
                  <a:schemeClr val="tx1"/>
                </a:solidFill>
                <a:latin typeface="Arial"/>
                <a:cs typeface="Arial" pitchFamily="34" charset="0"/>
              </a:rPr>
              <a:t>zu </a:t>
            </a:r>
            <a:r>
              <a:rPr lang="de-DE" dirty="0" smtClean="0">
                <a:solidFill>
                  <a:schemeClr val="tx1"/>
                </a:solidFill>
                <a:latin typeface="Arial"/>
                <a:cs typeface="Arial" pitchFamily="34" charset="0"/>
              </a:rPr>
              <a:t>November 2011</a:t>
            </a:r>
            <a:endParaRPr lang="de-DE" dirty="0">
              <a:solidFill>
                <a:schemeClr val="tx1"/>
              </a:solidFill>
              <a:latin typeface="Arial"/>
              <a:cs typeface="Arial" pitchFamily="34" charset="0"/>
            </a:endParaRPr>
          </a:p>
          <a:p>
            <a:pPr>
              <a:spcBef>
                <a:spcPct val="0"/>
              </a:spcBef>
              <a:spcAft>
                <a:spcPct val="0"/>
              </a:spcAft>
            </a:pPr>
            <a:r>
              <a:rPr lang="de-DE" dirty="0">
                <a:latin typeface="Arial"/>
                <a:cs typeface="Arial" pitchFamily="34" charset="0"/>
              </a:rPr>
              <a:t>Fehlende Werte zu 100%: Weiß nicht / keine </a:t>
            </a:r>
            <a:r>
              <a:rPr lang="de-DE" dirty="0" smtClean="0">
                <a:latin typeface="Arial"/>
                <a:cs typeface="Arial" pitchFamily="34" charset="0"/>
              </a:rPr>
              <a:t>Angabe</a:t>
            </a:r>
            <a:endParaRPr lang="de-DE" dirty="0">
              <a:latin typeface="Arial"/>
              <a:cs typeface="Arial" pitchFamily="34" charset="0"/>
            </a:endParaRPr>
          </a:p>
        </p:txBody>
      </p:sp>
      <p:graphicFrame>
        <p:nvGraphicFramePr>
          <p:cNvPr id="3078" name="Group 6"/>
          <p:cNvGraphicFramePr>
            <a:graphicFrameLocks noGrp="1"/>
          </p:cNvGraphicFramePr>
          <p:nvPr>
            <p:extLst>
              <p:ext uri="{D42A27DB-BD31-4B8C-83A1-F6EECF244321}">
                <p14:modId xmlns:p14="http://schemas.microsoft.com/office/powerpoint/2010/main" xmlns="" val="3692757411"/>
              </p:ext>
            </p:extLst>
          </p:nvPr>
        </p:nvGraphicFramePr>
        <p:xfrm>
          <a:off x="323851" y="5030410"/>
          <a:ext cx="8202632" cy="498720"/>
        </p:xfrm>
        <a:graphic>
          <a:graphicData uri="http://schemas.openxmlformats.org/drawingml/2006/table">
            <a:tbl>
              <a:tblPr/>
              <a:tblGrid>
                <a:gridCol w="4101316"/>
                <a:gridCol w="4101316"/>
              </a:tblGrid>
              <a:tr h="278002">
                <a:tc>
                  <a:txBody>
                    <a:bodyPr/>
                    <a:lstStyle/>
                    <a:p>
                      <a:pPr marL="0" marR="0" lvl="0" indent="0" algn="ctr" defTabSz="914400" rtl="0" eaLnBrk="1" fontAlgn="ctr" latinLnBrk="0" hangingPunct="1">
                        <a:lnSpc>
                          <a:spcPct val="100000"/>
                        </a:lnSpc>
                        <a:spcBef>
                          <a:spcPct val="0"/>
                        </a:spcBef>
                        <a:spcAft>
                          <a:spcPct val="0"/>
                        </a:spcAft>
                        <a:buClr>
                          <a:schemeClr val="bg1"/>
                        </a:buClr>
                        <a:buSzTx/>
                        <a:buFontTx/>
                        <a:buNone/>
                        <a:tabLst/>
                      </a:pPr>
                      <a:r>
                        <a:rPr kumimoji="0" lang="de-DE" sz="1400" b="0" i="0" u="none" strike="noStrike" cap="none" normalizeH="0" baseline="0" dirty="0" smtClean="0">
                          <a:ln>
                            <a:noFill/>
                          </a:ln>
                          <a:solidFill>
                            <a:schemeClr val="tx1"/>
                          </a:solidFill>
                          <a:effectLst/>
                          <a:latin typeface="Arial" charset="0"/>
                          <a:cs typeface="Arial" charset="0"/>
                        </a:rPr>
                        <a:t>                Müssen abgesenkt werden</a:t>
                      </a:r>
                    </a:p>
                  </a:txBody>
                  <a:tcPr marL="36000" marR="36000" marT="36000" marB="36000"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0"/>
                        </a:spcAft>
                        <a:buClr>
                          <a:srgbClr val="257095"/>
                        </a:buClr>
                        <a:buSzTx/>
                        <a:buFont typeface="Wingdings" pitchFamily="2" charset="2"/>
                        <a:buNone/>
                        <a:tabLst/>
                      </a:pPr>
                      <a:r>
                        <a:rPr kumimoji="0" lang="de-DE" sz="1400" b="0" i="0" u="none" strike="noStrike" cap="none" normalizeH="0" baseline="0" dirty="0" smtClean="0">
                          <a:ln>
                            <a:noFill/>
                          </a:ln>
                          <a:solidFill>
                            <a:schemeClr val="tx1"/>
                          </a:solidFill>
                          <a:effectLst/>
                          <a:latin typeface="Arial" charset="0"/>
                          <a:cs typeface="Arial" charset="0"/>
                        </a:rPr>
                        <a:t>     Ist dafür nicht notwendig</a:t>
                      </a:r>
                    </a:p>
                    <a:p>
                      <a:pPr marL="0" marR="0" lvl="0" indent="0" algn="ctr" defTabSz="914400" rtl="0" eaLnBrk="1" fontAlgn="base" latinLnBrk="0" hangingPunct="1">
                        <a:lnSpc>
                          <a:spcPct val="100000"/>
                        </a:lnSpc>
                        <a:spcBef>
                          <a:spcPct val="0"/>
                        </a:spcBef>
                        <a:spcAft>
                          <a:spcPts val="0"/>
                        </a:spcAft>
                        <a:buClr>
                          <a:srgbClr val="257095"/>
                        </a:buClr>
                        <a:buSzTx/>
                        <a:buFont typeface="Wingdings" pitchFamily="2" charset="2"/>
                        <a:buNone/>
                        <a:tabLst/>
                      </a:pPr>
                      <a:endParaRPr kumimoji="0" lang="de-DE" sz="1400" b="0" i="0" u="none" strike="noStrike" cap="none" normalizeH="0" baseline="0" dirty="0" smtClean="0">
                        <a:ln>
                          <a:noFill/>
                        </a:ln>
                        <a:solidFill>
                          <a:schemeClr val="tx1"/>
                        </a:solidFill>
                        <a:effectLst/>
                        <a:latin typeface="Arial" charset="0"/>
                        <a:cs typeface="Arial" charset="0"/>
                      </a:endParaRPr>
                    </a:p>
                  </a:txBody>
                  <a:tcPr marL="36000" marR="36000" marT="36000" marB="36000" horzOverflow="overflow">
                    <a:lnL cap="flat">
                      <a:noFill/>
                    </a:lnL>
                    <a:lnR>
                      <a:noFill/>
                    </a:lnR>
                    <a:lnT cap="flat">
                      <a:noFill/>
                    </a:lnT>
                    <a:lnB>
                      <a:noFill/>
                    </a:lnB>
                    <a:lnTlToBr>
                      <a:noFill/>
                    </a:lnTlToBr>
                    <a:lnBlToTr>
                      <a:noFill/>
                    </a:lnBlToTr>
                    <a:noFill/>
                  </a:tcPr>
                </a:tc>
              </a:tr>
            </a:tbl>
          </a:graphicData>
        </a:graphic>
      </p:graphicFrame>
      <p:sp>
        <p:nvSpPr>
          <p:cNvPr id="15" name="Text Box 5"/>
          <p:cNvSpPr txBox="1">
            <a:spLocks noChangeArrowheads="1"/>
          </p:cNvSpPr>
          <p:nvPr>
            <p:custDataLst>
              <p:tags r:id="rId3"/>
            </p:custDataLst>
          </p:nvPr>
        </p:nvSpPr>
        <p:spPr bwMode="gray">
          <a:xfrm>
            <a:off x="184150" y="5586412"/>
            <a:ext cx="8802688" cy="5572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0" tIns="0" rIns="0" bIns="0" anchor="b" anchorCtr="0"/>
          <a:lstStyle>
            <a:defPPr>
              <a:defRPr lang="de-DE"/>
            </a:defPPr>
            <a:lvl1pPr algn="l" eaLnBrk="1" hangingPunct="1">
              <a:buClr>
                <a:srgbClr val="000000"/>
              </a:buClr>
              <a:buSzPct val="100000"/>
              <a:buFont typeface="Arial" charset="0"/>
              <a:buNone/>
              <a:defRPr sz="1200" b="0" u="none">
                <a:solidFill>
                  <a:srgbClr val="000000"/>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pPr>
              <a:spcBef>
                <a:spcPct val="0"/>
              </a:spcBef>
              <a:spcAft>
                <a:spcPct val="0"/>
              </a:spcAft>
              <a:buClrTx/>
            </a:pPr>
            <a:r>
              <a:rPr lang="de-DE" dirty="0" smtClean="0">
                <a:latin typeface="Arial"/>
              </a:rPr>
              <a:t>Frage: Sind Sie der Auffassung, dass die derzeitigen Klassenstärken abgesenkt werden müssen, damit ein gemeinsames Lernen von Kindern mit und ohne Beeinträchtigung stattfinden kann, oder ist das dafür nicht notwendig?</a:t>
            </a:r>
            <a:endParaRPr lang="de-DE" dirty="0">
              <a:latin typeface="Arial"/>
            </a:endParaRPr>
          </a:p>
        </p:txBody>
      </p:sp>
      <p:sp>
        <p:nvSpPr>
          <p:cNvPr id="17" name="Text Box 4"/>
          <p:cNvSpPr txBox="1">
            <a:spLocks noChangeArrowheads="1"/>
          </p:cNvSpPr>
          <p:nvPr>
            <p:custDataLst>
              <p:tags r:id="rId4"/>
            </p:custDataLst>
          </p:nvPr>
        </p:nvSpPr>
        <p:spPr bwMode="gray">
          <a:xfrm>
            <a:off x="192088" y="584200"/>
            <a:ext cx="7648575" cy="730250"/>
          </a:xfrm>
          <a:prstGeom prst="rect">
            <a:avLst/>
          </a:prstGeom>
          <a:noFill/>
          <a:ln>
            <a:noFill/>
          </a:ln>
          <a:effectLst/>
          <a:extLst>
            <a:ext uri="{909E8E84-426E-40DD-AFC4-6F175D3DCCD1}">
              <a14:hiddenFill xmlns:a14="http://schemas.microsoft.com/office/drawing/2010/main" xmlns="">
                <a:solidFill>
                  <a:srgbClr val="DFDFDF"/>
                </a:solidFill>
              </a14:hiddenFill>
            </a:ext>
            <a:ext uri="{91240B29-F687-4F45-9708-019B960494DF}">
              <a14:hiddenLine xmlns:a14="http://schemas.microsoft.com/office/drawing/2010/main" xmlns="" w="9525" algn="ctr">
                <a:solidFill>
                  <a:srgbClr val="DFDFDF"/>
                </a:solidFill>
                <a:prstDash val="solid"/>
                <a:miter lim="800000"/>
                <a:headEnd/>
                <a:tailEnd/>
              </a14:hiddenLine>
            </a:ext>
            <a:ext uri="{AF507438-7753-43E0-B8FC-AC1667EBCBE1}">
              <a14:hiddenEffects xmlns:a14="http://schemas.microsoft.com/office/drawing/2010/main" xmlns="">
                <a:effectLst>
                  <a:outerShdw dist="35921" dir="2700000" algn="ctr" rotWithShape="0">
                    <a:srgbClr val="999999"/>
                  </a:outerShdw>
                </a:effectLst>
              </a14:hiddenEffects>
            </a:ext>
          </a:extLst>
        </p:spPr>
        <p:txBody>
          <a:bodyPr vert="horz" wrap="square" lIns="0" tIns="0" rIns="0" bIns="0" anchor="t" anchorCtr="0">
            <a:noAutofit/>
          </a:bodyPr>
          <a:lstStyle>
            <a:defPPr>
              <a:defRPr lang="de-DE"/>
            </a:defPPr>
            <a:lvl1pPr>
              <a:buClr>
                <a:srgbClr val="000000"/>
              </a:buClr>
              <a:buSzPct val="100000"/>
              <a:defRPr sz="2000">
                <a:solidFill>
                  <a:srgbClr val="004599"/>
                </a:solidFill>
                <a:latin typeface="Dax Offc"/>
                <a:cs typeface="Arial" charset="0"/>
              </a:defRPr>
            </a:lvl1pPr>
            <a:lvl2pPr>
              <a:defRPr>
                <a:latin typeface="Arial" charset="0"/>
              </a:defRPr>
            </a:lvl2pPr>
            <a:lvl3pPr>
              <a:defRPr>
                <a:latin typeface="Arial" charset="0"/>
              </a:defRPr>
            </a:lvl3pPr>
            <a:lvl4pPr>
              <a:defRPr>
                <a:latin typeface="Arial" charset="0"/>
              </a:defRPr>
            </a:lvl4pPr>
            <a:lvl5pPr>
              <a:defRPr>
                <a:latin typeface="Arial" charset="0"/>
              </a:defRPr>
            </a:lvl5pPr>
            <a:lvl6pPr marL="457200" eaLnBrk="0" fontAlgn="base" hangingPunct="0">
              <a:spcBef>
                <a:spcPct val="0"/>
              </a:spcBef>
              <a:spcAft>
                <a:spcPct val="0"/>
              </a:spcAft>
              <a:defRPr>
                <a:latin typeface="Arial" charset="0"/>
              </a:defRPr>
            </a:lvl6pPr>
            <a:lvl7pPr marL="914400" eaLnBrk="0" fontAlgn="base" hangingPunct="0">
              <a:spcBef>
                <a:spcPct val="0"/>
              </a:spcBef>
              <a:spcAft>
                <a:spcPct val="0"/>
              </a:spcAft>
              <a:defRPr>
                <a:latin typeface="Arial" charset="0"/>
              </a:defRPr>
            </a:lvl7pPr>
            <a:lvl8pPr marL="1371600" eaLnBrk="0" fontAlgn="base" hangingPunct="0">
              <a:spcBef>
                <a:spcPct val="0"/>
              </a:spcBef>
              <a:spcAft>
                <a:spcPct val="0"/>
              </a:spcAft>
              <a:defRPr>
                <a:latin typeface="Arial" charset="0"/>
              </a:defRPr>
            </a:lvl8pPr>
            <a:lvl9pPr marL="1828800" eaLnBrk="0" fontAlgn="base" hangingPunct="0">
              <a:spcBef>
                <a:spcPct val="0"/>
              </a:spcBef>
              <a:spcAft>
                <a:spcPct val="0"/>
              </a:spcAft>
              <a:defRPr>
                <a:latin typeface="Arial" charset="0"/>
              </a:defRPr>
            </a:lvl9pPr>
          </a:lstStyle>
          <a:p>
            <a:r>
              <a:rPr lang="de-DE" dirty="0" smtClean="0"/>
              <a:t>Deutliche Mehrheit der Bürger sieht Absenkung der Klassenstärken als Voraussetzungen für gemeinsames Lernen</a:t>
            </a:r>
            <a:endParaRPr lang="de-DE" dirty="0"/>
          </a:p>
        </p:txBody>
      </p:sp>
      <p:sp>
        <p:nvSpPr>
          <p:cNvPr id="14" name="Textfeld 13"/>
          <p:cNvSpPr txBox="1"/>
          <p:nvPr/>
        </p:nvSpPr>
        <p:spPr>
          <a:xfrm>
            <a:off x="5546624" y="3804445"/>
            <a:ext cx="632198" cy="276999"/>
          </a:xfrm>
          <a:prstGeom prst="rect">
            <a:avLst/>
          </a:prstGeom>
          <a:noFill/>
        </p:spPr>
        <p:txBody>
          <a:bodyPr wrap="square" rtlCol="0">
            <a:spAutoFit/>
          </a:bodyPr>
          <a:lstStyle/>
          <a:p>
            <a:pPr algn="ctr"/>
            <a:r>
              <a:rPr lang="de-DE" sz="1200" dirty="0" smtClean="0"/>
              <a:t>(+/-0)</a:t>
            </a:r>
            <a:endParaRPr lang="de-DE" sz="1200" dirty="0"/>
          </a:p>
        </p:txBody>
      </p:sp>
      <p:sp>
        <p:nvSpPr>
          <p:cNvPr id="16" name="Textfeld 13"/>
          <p:cNvSpPr txBox="1"/>
          <p:nvPr/>
        </p:nvSpPr>
        <p:spPr>
          <a:xfrm>
            <a:off x="1651189" y="1438001"/>
            <a:ext cx="632198"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200" dirty="0" smtClean="0"/>
              <a:t>(+2)</a:t>
            </a:r>
            <a:endParaRPr lang="de-DE" sz="1200" dirty="0"/>
          </a:p>
        </p:txBody>
      </p:sp>
      <p:sp>
        <p:nvSpPr>
          <p:cNvPr id="9" name="Textfeld 10"/>
          <p:cNvSpPr txBox="1"/>
          <p:nvPr/>
        </p:nvSpPr>
        <p:spPr>
          <a:xfrm>
            <a:off x="5722176" y="1090844"/>
            <a:ext cx="1044223" cy="307777"/>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400" dirty="0" smtClean="0"/>
              <a:t>2013</a:t>
            </a:r>
          </a:p>
        </p:txBody>
      </p:sp>
      <p:sp>
        <p:nvSpPr>
          <p:cNvPr id="10" name="Textfeld 11"/>
          <p:cNvSpPr txBox="1"/>
          <p:nvPr/>
        </p:nvSpPr>
        <p:spPr>
          <a:xfrm>
            <a:off x="5722177" y="1367423"/>
            <a:ext cx="1049866" cy="307777"/>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400" dirty="0" smtClean="0"/>
              <a:t>2011</a:t>
            </a:r>
          </a:p>
        </p:txBody>
      </p:sp>
      <p:sp>
        <p:nvSpPr>
          <p:cNvPr id="11" name="Textfeld 13"/>
          <p:cNvSpPr txBox="1"/>
          <p:nvPr/>
        </p:nvSpPr>
        <p:spPr>
          <a:xfrm>
            <a:off x="5594825" y="1175854"/>
            <a:ext cx="73378" cy="92333"/>
          </a:xfrm>
          <a:prstGeom prst="rect">
            <a:avLst/>
          </a:prstGeom>
          <a:solidFill>
            <a:srgbClr val="004599"/>
          </a:solid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de-DE" dirty="0"/>
          </a:p>
        </p:txBody>
      </p:sp>
      <p:sp>
        <p:nvSpPr>
          <p:cNvPr id="12" name="Textfeld 17"/>
          <p:cNvSpPr txBox="1"/>
          <p:nvPr/>
        </p:nvSpPr>
        <p:spPr>
          <a:xfrm>
            <a:off x="5594825" y="1466667"/>
            <a:ext cx="73378" cy="92333"/>
          </a:xfrm>
          <a:prstGeom prst="rect">
            <a:avLst/>
          </a:prstGeom>
          <a:solidFill>
            <a:schemeClr val="bg1">
              <a:lumMod val="65000"/>
            </a:schemeClr>
          </a:solid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de-DE" dirty="0"/>
          </a:p>
        </p:txBody>
      </p:sp>
    </p:spTree>
    <p:custDataLst>
      <p:tags r:id="rId1"/>
    </p:custDataLst>
    <p:extLst>
      <p:ext uri="{BB962C8B-B14F-4D97-AF65-F5344CB8AC3E}">
        <p14:creationId xmlns:p14="http://schemas.microsoft.com/office/powerpoint/2010/main" xmlns="" val="1499615533"/>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2"/>
          <p:cNvGraphicFramePr>
            <a:graphicFrameLocks/>
          </p:cNvGraphicFramePr>
          <p:nvPr>
            <p:extLst>
              <p:ext uri="{D42A27DB-BD31-4B8C-83A1-F6EECF244321}">
                <p14:modId xmlns:p14="http://schemas.microsoft.com/office/powerpoint/2010/main" xmlns="" val="4235545370"/>
              </p:ext>
            </p:extLst>
          </p:nvPr>
        </p:nvGraphicFramePr>
        <p:xfrm>
          <a:off x="755650" y="1280988"/>
          <a:ext cx="7740650" cy="3789962"/>
        </p:xfrm>
        <a:graphic>
          <a:graphicData uri="http://schemas.openxmlformats.org/drawingml/2006/chart">
            <c:chart xmlns:c="http://schemas.openxmlformats.org/drawingml/2006/chart" xmlns:r="http://schemas.openxmlformats.org/officeDocument/2006/relationships" r:id="rId7"/>
          </a:graphicData>
        </a:graphic>
      </p:graphicFrame>
      <p:sp>
        <p:nvSpPr>
          <p:cNvPr id="3076" name="Text Box 5"/>
          <p:cNvSpPr txBox="1">
            <a:spLocks noChangeArrowheads="1"/>
          </p:cNvSpPr>
          <p:nvPr>
            <p:custDataLst>
              <p:tags r:id="rId2"/>
            </p:custDataLst>
          </p:nvPr>
        </p:nvSpPr>
        <p:spPr bwMode="gray">
          <a:xfrm>
            <a:off x="179388" y="6342063"/>
            <a:ext cx="6954838" cy="4492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0" tIns="0" rIns="0" bIns="0" anchor="t" anchorCtr="0"/>
          <a:lstStyle>
            <a:defPPr>
              <a:defRPr lang="de-DE"/>
            </a:defPPr>
            <a:lvl1pPr algn="l">
              <a:lnSpc>
                <a:spcPct val="90000"/>
              </a:lnSpc>
              <a:buClr>
                <a:srgbClr val="000000"/>
              </a:buClr>
              <a:buSzPct val="80000"/>
              <a:buFont typeface="Wingdings" pitchFamily="2" charset="2"/>
              <a:buNone/>
              <a:defRPr sz="1000" b="0" u="none">
                <a:solidFill>
                  <a:srgbClr val="000000"/>
                </a:solidFill>
              </a:defRPr>
            </a:lvl1pPr>
          </a:lstStyle>
          <a:p>
            <a:pPr>
              <a:spcBef>
                <a:spcPct val="0"/>
              </a:spcBef>
              <a:spcAft>
                <a:spcPct val="0"/>
              </a:spcAft>
            </a:pPr>
            <a:r>
              <a:rPr lang="de-DE" dirty="0">
                <a:latin typeface="Arial"/>
              </a:rPr>
              <a:t>Grundgesamtheit: Wahlberechtigte Bevölkerung in </a:t>
            </a:r>
            <a:r>
              <a:rPr lang="de-DE" dirty="0" smtClean="0">
                <a:latin typeface="Arial"/>
              </a:rPr>
              <a:t>Deutschland / </a:t>
            </a:r>
            <a:r>
              <a:rPr lang="de-DE" dirty="0">
                <a:latin typeface="Arial"/>
              </a:rPr>
              <a:t>Angaben in </a:t>
            </a:r>
            <a:r>
              <a:rPr lang="de-DE" dirty="0" smtClean="0">
                <a:latin typeface="Arial"/>
              </a:rPr>
              <a:t>Prozent</a:t>
            </a:r>
          </a:p>
          <a:p>
            <a:pPr>
              <a:spcBef>
                <a:spcPct val="0"/>
              </a:spcBef>
              <a:spcAft>
                <a:spcPct val="0"/>
              </a:spcAft>
            </a:pPr>
            <a:r>
              <a:rPr lang="de-DE" dirty="0">
                <a:solidFill>
                  <a:schemeClr val="tx1"/>
                </a:solidFill>
                <a:latin typeface="Arial"/>
                <a:cs typeface="Arial" pitchFamily="34" charset="0"/>
              </a:rPr>
              <a:t>Angaben in Klammern: </a:t>
            </a:r>
            <a:r>
              <a:rPr lang="de-DE" dirty="0" smtClean="0">
                <a:solidFill>
                  <a:schemeClr val="tx1"/>
                </a:solidFill>
                <a:latin typeface="Arial"/>
                <a:cs typeface="Arial" pitchFamily="34" charset="0"/>
              </a:rPr>
              <a:t>Vergleich </a:t>
            </a:r>
            <a:r>
              <a:rPr lang="de-DE" dirty="0">
                <a:solidFill>
                  <a:schemeClr val="tx1"/>
                </a:solidFill>
                <a:latin typeface="Arial"/>
                <a:cs typeface="Arial" pitchFamily="34" charset="0"/>
              </a:rPr>
              <a:t>zu </a:t>
            </a:r>
            <a:r>
              <a:rPr lang="de-DE" dirty="0" smtClean="0">
                <a:solidFill>
                  <a:schemeClr val="tx1"/>
                </a:solidFill>
                <a:latin typeface="Arial"/>
                <a:cs typeface="Arial" pitchFamily="34" charset="0"/>
              </a:rPr>
              <a:t>November 2011</a:t>
            </a:r>
            <a:endParaRPr lang="de-DE" dirty="0">
              <a:solidFill>
                <a:schemeClr val="tx1"/>
              </a:solidFill>
              <a:latin typeface="Arial"/>
              <a:cs typeface="Arial" pitchFamily="34" charset="0"/>
            </a:endParaRPr>
          </a:p>
          <a:p>
            <a:pPr>
              <a:spcBef>
                <a:spcPct val="0"/>
              </a:spcBef>
              <a:spcAft>
                <a:spcPct val="0"/>
              </a:spcAft>
            </a:pPr>
            <a:r>
              <a:rPr lang="de-DE" dirty="0">
                <a:latin typeface="Arial"/>
                <a:cs typeface="Arial" pitchFamily="34" charset="0"/>
              </a:rPr>
              <a:t>Fehlende Werte zu 100%: Weiß nicht / keine </a:t>
            </a:r>
            <a:r>
              <a:rPr lang="de-DE" dirty="0" smtClean="0">
                <a:latin typeface="Arial"/>
                <a:cs typeface="Arial" pitchFamily="34" charset="0"/>
              </a:rPr>
              <a:t>Angabe</a:t>
            </a:r>
            <a:endParaRPr lang="de-DE" dirty="0">
              <a:latin typeface="Arial"/>
              <a:cs typeface="Arial" pitchFamily="34" charset="0"/>
            </a:endParaRPr>
          </a:p>
        </p:txBody>
      </p:sp>
      <p:graphicFrame>
        <p:nvGraphicFramePr>
          <p:cNvPr id="3078" name="Group 6"/>
          <p:cNvGraphicFramePr>
            <a:graphicFrameLocks noGrp="1"/>
          </p:cNvGraphicFramePr>
          <p:nvPr>
            <p:extLst>
              <p:ext uri="{D42A27DB-BD31-4B8C-83A1-F6EECF244321}">
                <p14:modId xmlns:p14="http://schemas.microsoft.com/office/powerpoint/2010/main" xmlns="" val="3422871108"/>
              </p:ext>
            </p:extLst>
          </p:nvPr>
        </p:nvGraphicFramePr>
        <p:xfrm>
          <a:off x="323851" y="5030410"/>
          <a:ext cx="8496300" cy="285360"/>
        </p:xfrm>
        <a:graphic>
          <a:graphicData uri="http://schemas.openxmlformats.org/drawingml/2006/table">
            <a:tbl>
              <a:tblPr/>
              <a:tblGrid>
                <a:gridCol w="4224398"/>
                <a:gridCol w="4271902"/>
              </a:tblGrid>
              <a:tr h="278002">
                <a:tc>
                  <a:txBody>
                    <a:bodyPr/>
                    <a:lstStyle/>
                    <a:p>
                      <a:pPr marL="0" marR="0" lvl="0" indent="0" algn="ctr" defTabSz="914400" rtl="0" eaLnBrk="1" fontAlgn="ctr" latinLnBrk="0" hangingPunct="1">
                        <a:lnSpc>
                          <a:spcPct val="100000"/>
                        </a:lnSpc>
                        <a:spcBef>
                          <a:spcPct val="0"/>
                        </a:spcBef>
                        <a:spcAft>
                          <a:spcPct val="0"/>
                        </a:spcAft>
                        <a:buClr>
                          <a:schemeClr val="bg1"/>
                        </a:buClr>
                        <a:buSzTx/>
                        <a:buFontTx/>
                        <a:buNone/>
                        <a:tabLst/>
                      </a:pPr>
                      <a:r>
                        <a:rPr kumimoji="0" lang="de-DE" sz="1400" b="0" i="0" u="none" strike="noStrike" cap="none" normalizeH="0" baseline="0" dirty="0" smtClean="0">
                          <a:ln>
                            <a:noFill/>
                          </a:ln>
                          <a:solidFill>
                            <a:schemeClr val="tx1"/>
                          </a:solidFill>
                          <a:effectLst/>
                          <a:latin typeface="Arial" charset="0"/>
                          <a:cs typeface="Arial" charset="0"/>
                        </a:rPr>
                        <a:t>          Bereitschaft der Politik ist da</a:t>
                      </a:r>
                    </a:p>
                  </a:txBody>
                  <a:tcPr marL="36000" marR="36000" marT="36000" marB="36000"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0"/>
                        </a:spcAft>
                        <a:buClr>
                          <a:srgbClr val="257095"/>
                        </a:buClr>
                        <a:buSzTx/>
                        <a:buFont typeface="Wingdings" pitchFamily="2" charset="2"/>
                        <a:buNone/>
                        <a:tabLst/>
                      </a:pPr>
                      <a:r>
                        <a:rPr kumimoji="0" lang="de-DE" sz="1400" b="0" i="0" u="none" strike="noStrike" cap="none" normalizeH="0" baseline="0" dirty="0" smtClean="0">
                          <a:ln>
                            <a:noFill/>
                          </a:ln>
                          <a:solidFill>
                            <a:schemeClr val="tx1"/>
                          </a:solidFill>
                          <a:effectLst/>
                          <a:latin typeface="Arial" charset="0"/>
                          <a:cs typeface="Arial" charset="0"/>
                        </a:rPr>
                        <a:t>Bereitschaft der Politik ist nicht da</a:t>
                      </a:r>
                    </a:p>
                  </a:txBody>
                  <a:tcPr marL="36000" marR="36000" marT="36000" marB="36000" horzOverflow="overflow">
                    <a:lnL>
                      <a:noFill/>
                    </a:lnL>
                    <a:lnR w="12700" cap="flat" cmpd="sng" algn="ctr">
                      <a:noFill/>
                      <a:prstDash val="solid"/>
                      <a:round/>
                      <a:headEnd type="none" w="med" len="med"/>
                      <a:tailEnd type="none" w="med" len="med"/>
                    </a:lnR>
                    <a:lnT cap="flat">
                      <a:noFill/>
                    </a:lnT>
                    <a:lnB>
                      <a:noFill/>
                    </a:lnB>
                    <a:lnTlToBr>
                      <a:noFill/>
                    </a:lnTlToBr>
                    <a:lnBlToTr>
                      <a:noFill/>
                    </a:lnBlToTr>
                    <a:noFill/>
                  </a:tcPr>
                </a:tc>
              </a:tr>
            </a:tbl>
          </a:graphicData>
        </a:graphic>
      </p:graphicFrame>
      <p:sp>
        <p:nvSpPr>
          <p:cNvPr id="15" name="Text Box 5"/>
          <p:cNvSpPr txBox="1">
            <a:spLocks noChangeArrowheads="1"/>
          </p:cNvSpPr>
          <p:nvPr>
            <p:custDataLst>
              <p:tags r:id="rId3"/>
            </p:custDataLst>
          </p:nvPr>
        </p:nvSpPr>
        <p:spPr bwMode="gray">
          <a:xfrm>
            <a:off x="184150" y="5586412"/>
            <a:ext cx="8802688" cy="5572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0" tIns="0" rIns="0" bIns="0" anchor="b" anchorCtr="0"/>
          <a:lstStyle>
            <a:defPPr>
              <a:defRPr lang="de-DE"/>
            </a:defPPr>
            <a:lvl1pPr algn="l" eaLnBrk="1" hangingPunct="1">
              <a:buClr>
                <a:srgbClr val="000000"/>
              </a:buClr>
              <a:buSzPct val="100000"/>
              <a:buFont typeface="Arial" charset="0"/>
              <a:buNone/>
              <a:defRPr sz="1200" b="0" u="none">
                <a:solidFill>
                  <a:srgbClr val="000000"/>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pPr>
              <a:spcBef>
                <a:spcPct val="0"/>
              </a:spcBef>
              <a:spcAft>
                <a:spcPct val="0"/>
              </a:spcAft>
              <a:buClrTx/>
            </a:pPr>
            <a:r>
              <a:rPr lang="de-DE" dirty="0" smtClean="0">
                <a:latin typeface="Arial"/>
              </a:rPr>
              <a:t>Frage: Meinen Sie, dass in der Politik die Bereitschaft da ist, die finanziellen Mittel für zusätzliche Lehrer und Sonderpädagogen zur Verfügung zu stellen, damit ein solches gemeinsames Lernen stattfinden kann?</a:t>
            </a:r>
            <a:endParaRPr lang="de-DE" dirty="0">
              <a:latin typeface="Arial"/>
            </a:endParaRPr>
          </a:p>
        </p:txBody>
      </p:sp>
      <p:sp>
        <p:nvSpPr>
          <p:cNvPr id="17" name="Text Box 4"/>
          <p:cNvSpPr txBox="1">
            <a:spLocks noChangeArrowheads="1"/>
          </p:cNvSpPr>
          <p:nvPr>
            <p:custDataLst>
              <p:tags r:id="rId4"/>
            </p:custDataLst>
          </p:nvPr>
        </p:nvSpPr>
        <p:spPr bwMode="gray">
          <a:xfrm>
            <a:off x="192088" y="584200"/>
            <a:ext cx="7648575" cy="730250"/>
          </a:xfrm>
          <a:prstGeom prst="rect">
            <a:avLst/>
          </a:prstGeom>
          <a:noFill/>
          <a:ln>
            <a:noFill/>
          </a:ln>
          <a:effectLst/>
          <a:extLst>
            <a:ext uri="{909E8E84-426E-40DD-AFC4-6F175D3DCCD1}">
              <a14:hiddenFill xmlns:a14="http://schemas.microsoft.com/office/drawing/2010/main" xmlns="">
                <a:solidFill>
                  <a:srgbClr val="DFDFDF"/>
                </a:solidFill>
              </a14:hiddenFill>
            </a:ext>
            <a:ext uri="{91240B29-F687-4F45-9708-019B960494DF}">
              <a14:hiddenLine xmlns:a14="http://schemas.microsoft.com/office/drawing/2010/main" xmlns="" w="9525" algn="ctr">
                <a:solidFill>
                  <a:srgbClr val="DFDFDF"/>
                </a:solidFill>
                <a:prstDash val="solid"/>
                <a:miter lim="800000"/>
                <a:headEnd/>
                <a:tailEnd/>
              </a14:hiddenLine>
            </a:ext>
            <a:ext uri="{AF507438-7753-43E0-B8FC-AC1667EBCBE1}">
              <a14:hiddenEffects xmlns:a14="http://schemas.microsoft.com/office/drawing/2010/main" xmlns="">
                <a:effectLst>
                  <a:outerShdw dist="35921" dir="2700000" algn="ctr" rotWithShape="0">
                    <a:srgbClr val="999999"/>
                  </a:outerShdw>
                </a:effectLst>
              </a14:hiddenEffects>
            </a:ext>
          </a:extLst>
        </p:spPr>
        <p:txBody>
          <a:bodyPr vert="horz" wrap="square" lIns="0" tIns="0" rIns="0" bIns="0" anchor="t" anchorCtr="0">
            <a:noAutofit/>
          </a:bodyPr>
          <a:lstStyle>
            <a:defPPr>
              <a:defRPr lang="de-DE"/>
            </a:defPPr>
            <a:lvl1pPr>
              <a:buClr>
                <a:srgbClr val="000000"/>
              </a:buClr>
              <a:buSzPct val="100000"/>
              <a:defRPr sz="2000">
                <a:solidFill>
                  <a:srgbClr val="004599"/>
                </a:solidFill>
                <a:latin typeface="Dax Offc"/>
                <a:cs typeface="Arial" charset="0"/>
              </a:defRPr>
            </a:lvl1pPr>
            <a:lvl2pPr>
              <a:defRPr>
                <a:latin typeface="Arial" charset="0"/>
              </a:defRPr>
            </a:lvl2pPr>
            <a:lvl3pPr>
              <a:defRPr>
                <a:latin typeface="Arial" charset="0"/>
              </a:defRPr>
            </a:lvl3pPr>
            <a:lvl4pPr>
              <a:defRPr>
                <a:latin typeface="Arial" charset="0"/>
              </a:defRPr>
            </a:lvl4pPr>
            <a:lvl5pPr>
              <a:defRPr>
                <a:latin typeface="Arial" charset="0"/>
              </a:defRPr>
            </a:lvl5pPr>
            <a:lvl6pPr marL="457200" eaLnBrk="0" fontAlgn="base" hangingPunct="0">
              <a:spcBef>
                <a:spcPct val="0"/>
              </a:spcBef>
              <a:spcAft>
                <a:spcPct val="0"/>
              </a:spcAft>
              <a:defRPr>
                <a:latin typeface="Arial" charset="0"/>
              </a:defRPr>
            </a:lvl6pPr>
            <a:lvl7pPr marL="914400" eaLnBrk="0" fontAlgn="base" hangingPunct="0">
              <a:spcBef>
                <a:spcPct val="0"/>
              </a:spcBef>
              <a:spcAft>
                <a:spcPct val="0"/>
              </a:spcAft>
              <a:defRPr>
                <a:latin typeface="Arial" charset="0"/>
              </a:defRPr>
            </a:lvl7pPr>
            <a:lvl8pPr marL="1371600" eaLnBrk="0" fontAlgn="base" hangingPunct="0">
              <a:spcBef>
                <a:spcPct val="0"/>
              </a:spcBef>
              <a:spcAft>
                <a:spcPct val="0"/>
              </a:spcAft>
              <a:defRPr>
                <a:latin typeface="Arial" charset="0"/>
              </a:defRPr>
            </a:lvl8pPr>
            <a:lvl9pPr marL="1828800" eaLnBrk="0" fontAlgn="base" hangingPunct="0">
              <a:spcBef>
                <a:spcPct val="0"/>
              </a:spcBef>
              <a:spcAft>
                <a:spcPct val="0"/>
              </a:spcAft>
              <a:defRPr>
                <a:latin typeface="Arial" charset="0"/>
              </a:defRPr>
            </a:lvl9pPr>
          </a:lstStyle>
          <a:p>
            <a:r>
              <a:rPr lang="de-DE" dirty="0" smtClean="0"/>
              <a:t>Deutliche Mehrheit der Bürger sieht keine Bereitschaft der Politik, gemeinsames Lernen finanziell abzusichern</a:t>
            </a:r>
            <a:endParaRPr lang="de-DE" dirty="0"/>
          </a:p>
        </p:txBody>
      </p:sp>
      <p:sp>
        <p:nvSpPr>
          <p:cNvPr id="14" name="Textfeld 13"/>
          <p:cNvSpPr txBox="1"/>
          <p:nvPr/>
        </p:nvSpPr>
        <p:spPr>
          <a:xfrm>
            <a:off x="5626453" y="1453195"/>
            <a:ext cx="632198" cy="276999"/>
          </a:xfrm>
          <a:prstGeom prst="rect">
            <a:avLst/>
          </a:prstGeom>
          <a:noFill/>
        </p:spPr>
        <p:txBody>
          <a:bodyPr wrap="square" rtlCol="0">
            <a:spAutoFit/>
          </a:bodyPr>
          <a:lstStyle/>
          <a:p>
            <a:r>
              <a:rPr lang="de-DE" sz="1200" dirty="0" smtClean="0"/>
              <a:t>(-5)</a:t>
            </a:r>
            <a:endParaRPr lang="de-DE" sz="1200" dirty="0"/>
          </a:p>
        </p:txBody>
      </p:sp>
      <p:sp>
        <p:nvSpPr>
          <p:cNvPr id="16" name="Textfeld 13"/>
          <p:cNvSpPr txBox="1"/>
          <p:nvPr/>
        </p:nvSpPr>
        <p:spPr>
          <a:xfrm>
            <a:off x="1760886" y="2921327"/>
            <a:ext cx="767310"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de-DE" sz="1200" dirty="0" smtClean="0"/>
              <a:t>(+7)</a:t>
            </a:r>
            <a:endParaRPr lang="de-DE" sz="1200" dirty="0"/>
          </a:p>
        </p:txBody>
      </p:sp>
      <p:sp>
        <p:nvSpPr>
          <p:cNvPr id="9" name="Textfeld 10"/>
          <p:cNvSpPr txBox="1"/>
          <p:nvPr/>
        </p:nvSpPr>
        <p:spPr>
          <a:xfrm>
            <a:off x="3884417" y="1335275"/>
            <a:ext cx="1044223" cy="307777"/>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400" dirty="0" smtClean="0"/>
              <a:t>2013</a:t>
            </a:r>
          </a:p>
        </p:txBody>
      </p:sp>
      <p:sp>
        <p:nvSpPr>
          <p:cNvPr id="10" name="Textfeld 11"/>
          <p:cNvSpPr txBox="1"/>
          <p:nvPr/>
        </p:nvSpPr>
        <p:spPr>
          <a:xfrm>
            <a:off x="3884418" y="1611854"/>
            <a:ext cx="1049866" cy="307777"/>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400" dirty="0" smtClean="0"/>
              <a:t>2011</a:t>
            </a:r>
          </a:p>
        </p:txBody>
      </p:sp>
      <p:sp>
        <p:nvSpPr>
          <p:cNvPr id="11" name="Textfeld 13"/>
          <p:cNvSpPr txBox="1"/>
          <p:nvPr/>
        </p:nvSpPr>
        <p:spPr>
          <a:xfrm>
            <a:off x="3757066" y="1420285"/>
            <a:ext cx="73378" cy="92333"/>
          </a:xfrm>
          <a:prstGeom prst="rect">
            <a:avLst/>
          </a:prstGeom>
          <a:solidFill>
            <a:srgbClr val="004599"/>
          </a:solid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de-DE" dirty="0"/>
          </a:p>
        </p:txBody>
      </p:sp>
      <p:sp>
        <p:nvSpPr>
          <p:cNvPr id="12" name="Textfeld 17"/>
          <p:cNvSpPr txBox="1"/>
          <p:nvPr/>
        </p:nvSpPr>
        <p:spPr>
          <a:xfrm>
            <a:off x="3757066" y="1711098"/>
            <a:ext cx="73378" cy="92333"/>
          </a:xfrm>
          <a:prstGeom prst="rect">
            <a:avLst/>
          </a:prstGeom>
          <a:solidFill>
            <a:schemeClr val="bg1">
              <a:lumMod val="65000"/>
            </a:schemeClr>
          </a:solid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de-DE" dirty="0"/>
          </a:p>
        </p:txBody>
      </p:sp>
    </p:spTree>
    <p:custDataLst>
      <p:tags r:id="rId1"/>
    </p:custDataLst>
    <p:extLst>
      <p:ext uri="{BB962C8B-B14F-4D97-AF65-F5344CB8AC3E}">
        <p14:creationId xmlns:p14="http://schemas.microsoft.com/office/powerpoint/2010/main" xmlns="" val="356230157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2"/>
          <p:cNvGraphicFramePr>
            <a:graphicFrameLocks/>
          </p:cNvGraphicFramePr>
          <p:nvPr>
            <p:extLst>
              <p:ext uri="{D42A27DB-BD31-4B8C-83A1-F6EECF244321}">
                <p14:modId xmlns:p14="http://schemas.microsoft.com/office/powerpoint/2010/main" xmlns="" val="3959540625"/>
              </p:ext>
            </p:extLst>
          </p:nvPr>
        </p:nvGraphicFramePr>
        <p:xfrm>
          <a:off x="755650" y="1280988"/>
          <a:ext cx="7740650" cy="3789962"/>
        </p:xfrm>
        <a:graphic>
          <a:graphicData uri="http://schemas.openxmlformats.org/drawingml/2006/chart">
            <c:chart xmlns:c="http://schemas.openxmlformats.org/drawingml/2006/chart" xmlns:r="http://schemas.openxmlformats.org/officeDocument/2006/relationships" r:id="rId7"/>
          </a:graphicData>
        </a:graphic>
      </p:graphicFrame>
      <p:sp>
        <p:nvSpPr>
          <p:cNvPr id="3076" name="Text Box 5"/>
          <p:cNvSpPr txBox="1">
            <a:spLocks noChangeArrowheads="1"/>
          </p:cNvSpPr>
          <p:nvPr>
            <p:custDataLst>
              <p:tags r:id="rId2"/>
            </p:custDataLst>
          </p:nvPr>
        </p:nvSpPr>
        <p:spPr bwMode="gray">
          <a:xfrm>
            <a:off x="179388" y="6342063"/>
            <a:ext cx="6954838" cy="4492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0" tIns="0" rIns="0" bIns="0" anchor="t" anchorCtr="0"/>
          <a:lstStyle>
            <a:defPPr>
              <a:defRPr lang="de-DE"/>
            </a:defPPr>
            <a:lvl1pPr algn="l">
              <a:lnSpc>
                <a:spcPct val="90000"/>
              </a:lnSpc>
              <a:buClr>
                <a:srgbClr val="000000"/>
              </a:buClr>
              <a:buSzPct val="80000"/>
              <a:buFont typeface="Wingdings" pitchFamily="2" charset="2"/>
              <a:buNone/>
              <a:defRPr sz="1000" b="0" u="none">
                <a:solidFill>
                  <a:srgbClr val="000000"/>
                </a:solidFill>
              </a:defRPr>
            </a:lvl1pPr>
          </a:lstStyle>
          <a:p>
            <a:pPr>
              <a:spcBef>
                <a:spcPct val="0"/>
              </a:spcBef>
              <a:spcAft>
                <a:spcPct val="0"/>
              </a:spcAft>
            </a:pPr>
            <a:r>
              <a:rPr lang="de-DE" dirty="0">
                <a:latin typeface="Arial"/>
              </a:rPr>
              <a:t>Grundgesamtheit: Wahlberechtigte Bevölkerung in </a:t>
            </a:r>
            <a:r>
              <a:rPr lang="de-DE" dirty="0" smtClean="0">
                <a:latin typeface="Arial"/>
              </a:rPr>
              <a:t>Deutschland / </a:t>
            </a:r>
            <a:r>
              <a:rPr lang="de-DE" dirty="0">
                <a:latin typeface="Arial"/>
              </a:rPr>
              <a:t>Angaben in </a:t>
            </a:r>
            <a:r>
              <a:rPr lang="de-DE" dirty="0" smtClean="0">
                <a:latin typeface="Arial"/>
              </a:rPr>
              <a:t>Prozent</a:t>
            </a:r>
          </a:p>
          <a:p>
            <a:pPr>
              <a:spcBef>
                <a:spcPct val="0"/>
              </a:spcBef>
              <a:spcAft>
                <a:spcPct val="0"/>
              </a:spcAft>
            </a:pPr>
            <a:r>
              <a:rPr lang="de-DE" dirty="0" smtClean="0">
                <a:latin typeface="Arial"/>
                <a:cs typeface="Arial" pitchFamily="34" charset="0"/>
              </a:rPr>
              <a:t>Fehlende </a:t>
            </a:r>
            <a:r>
              <a:rPr lang="de-DE" dirty="0">
                <a:latin typeface="Arial"/>
                <a:cs typeface="Arial" pitchFamily="34" charset="0"/>
              </a:rPr>
              <a:t>Werte zu 100%: Weiß nicht / keine </a:t>
            </a:r>
            <a:r>
              <a:rPr lang="de-DE" dirty="0" smtClean="0">
                <a:latin typeface="Arial"/>
                <a:cs typeface="Arial" pitchFamily="34" charset="0"/>
              </a:rPr>
              <a:t>Angabe</a:t>
            </a:r>
          </a:p>
          <a:p>
            <a:pPr>
              <a:spcBef>
                <a:spcPct val="0"/>
              </a:spcBef>
              <a:spcAft>
                <a:spcPct val="0"/>
              </a:spcAft>
            </a:pPr>
            <a:r>
              <a:rPr lang="de-DE" dirty="0" smtClean="0">
                <a:latin typeface="Arial"/>
                <a:cs typeface="Arial" pitchFamily="34" charset="0"/>
              </a:rPr>
              <a:t>* 2011 nicht erhoben</a:t>
            </a:r>
            <a:endParaRPr lang="de-DE" dirty="0">
              <a:latin typeface="Arial"/>
              <a:cs typeface="Arial" pitchFamily="34" charset="0"/>
            </a:endParaRPr>
          </a:p>
        </p:txBody>
      </p:sp>
      <p:graphicFrame>
        <p:nvGraphicFramePr>
          <p:cNvPr id="3078" name="Group 6"/>
          <p:cNvGraphicFramePr>
            <a:graphicFrameLocks noGrp="1"/>
          </p:cNvGraphicFramePr>
          <p:nvPr>
            <p:extLst>
              <p:ext uri="{D42A27DB-BD31-4B8C-83A1-F6EECF244321}">
                <p14:modId xmlns:p14="http://schemas.microsoft.com/office/powerpoint/2010/main" xmlns="" val="212106893"/>
              </p:ext>
            </p:extLst>
          </p:nvPr>
        </p:nvGraphicFramePr>
        <p:xfrm>
          <a:off x="323851" y="5030410"/>
          <a:ext cx="8496300" cy="242234"/>
        </p:xfrm>
        <a:graphic>
          <a:graphicData uri="http://schemas.openxmlformats.org/drawingml/2006/table">
            <a:tbl>
              <a:tblPr/>
              <a:tblGrid>
                <a:gridCol w="4224398"/>
                <a:gridCol w="4271902"/>
              </a:tblGrid>
              <a:tr h="242234">
                <a:tc>
                  <a:txBody>
                    <a:bodyPr/>
                    <a:lstStyle/>
                    <a:p>
                      <a:pPr algn="ctr" fontAlgn="b"/>
                      <a:r>
                        <a:rPr lang="de-DE" sz="1400" b="0" i="0" u="none" strike="noStrike" dirty="0" smtClean="0">
                          <a:effectLst/>
                          <a:latin typeface="Arial"/>
                        </a:rPr>
                        <a:t>           Vor </a:t>
                      </a:r>
                      <a:r>
                        <a:rPr lang="de-DE" sz="1400" b="0" i="0" u="none" strike="noStrike" dirty="0">
                          <a:effectLst/>
                          <a:latin typeface="Arial"/>
                        </a:rPr>
                        <a:t>allem die </a:t>
                      </a:r>
                      <a:r>
                        <a:rPr lang="de-DE" sz="1400" b="0" i="0" u="none" strike="noStrike" dirty="0" smtClean="0">
                          <a:effectLst/>
                          <a:latin typeface="Arial"/>
                        </a:rPr>
                        <a:t>Schule</a:t>
                      </a:r>
                      <a:endParaRPr lang="de-DE" sz="1400" b="0" i="0" u="none" strike="noStrike" dirty="0">
                        <a:effectLst/>
                        <a:latin typeface="Arial"/>
                      </a:endParaRPr>
                    </a:p>
                  </a:txBody>
                  <a:tcPr marL="9525" marR="9525" marT="9525" marB="0" anchor="b">
                    <a:lnL cap="flat">
                      <a:noFill/>
                    </a:lnL>
                    <a:lnR>
                      <a:noFill/>
                    </a:lnR>
                    <a:lnT cap="flat">
                      <a:noFill/>
                    </a:lnT>
                    <a:lnB>
                      <a:noFill/>
                    </a:lnB>
                    <a:lnTlToBr>
                      <a:noFill/>
                    </a:lnTlToBr>
                    <a:lnBlToTr>
                      <a:noFill/>
                    </a:lnBlToTr>
                    <a:noFill/>
                  </a:tcPr>
                </a:tc>
                <a:tc>
                  <a:txBody>
                    <a:bodyPr/>
                    <a:lstStyle/>
                    <a:p>
                      <a:pPr algn="ctr" fontAlgn="b"/>
                      <a:r>
                        <a:rPr lang="de-DE" sz="1400" b="0" i="0" u="none" strike="noStrike" dirty="0" smtClean="0">
                          <a:effectLst/>
                          <a:latin typeface="Arial"/>
                        </a:rPr>
                        <a:t>Auch Aufgabe anderer </a:t>
                      </a:r>
                      <a:r>
                        <a:rPr lang="de-DE" sz="1400" b="0" i="0" u="none" strike="noStrike" dirty="0">
                          <a:effectLst/>
                          <a:latin typeface="Arial"/>
                        </a:rPr>
                        <a:t>gesellschaftlicher Bereiche</a:t>
                      </a:r>
                    </a:p>
                  </a:txBody>
                  <a:tcPr marL="9525" marR="9525" marT="9525" marB="0" anchor="b">
                    <a:lnL>
                      <a:noFill/>
                    </a:lnL>
                    <a:lnR w="12700" cap="flat" cmpd="sng" algn="ctr">
                      <a:noFill/>
                      <a:prstDash val="solid"/>
                      <a:round/>
                      <a:headEnd type="none" w="med" len="med"/>
                      <a:tailEnd type="none" w="med" len="med"/>
                    </a:lnR>
                    <a:lnT cap="flat">
                      <a:noFill/>
                    </a:lnT>
                    <a:lnB>
                      <a:noFill/>
                    </a:lnB>
                    <a:lnTlToBr>
                      <a:noFill/>
                    </a:lnTlToBr>
                    <a:lnBlToTr>
                      <a:noFill/>
                    </a:lnBlToTr>
                    <a:noFill/>
                  </a:tcPr>
                </a:tc>
              </a:tr>
            </a:tbl>
          </a:graphicData>
        </a:graphic>
      </p:graphicFrame>
      <p:sp>
        <p:nvSpPr>
          <p:cNvPr id="15" name="Text Box 5"/>
          <p:cNvSpPr txBox="1">
            <a:spLocks noChangeArrowheads="1"/>
          </p:cNvSpPr>
          <p:nvPr>
            <p:custDataLst>
              <p:tags r:id="rId3"/>
            </p:custDataLst>
          </p:nvPr>
        </p:nvSpPr>
        <p:spPr bwMode="gray">
          <a:xfrm>
            <a:off x="184150" y="5586412"/>
            <a:ext cx="8802688" cy="5572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0" tIns="0" rIns="0" bIns="0" anchor="b" anchorCtr="0"/>
          <a:lstStyle>
            <a:defPPr>
              <a:defRPr lang="de-DE"/>
            </a:defPPr>
            <a:lvl1pPr algn="l" eaLnBrk="1" hangingPunct="1">
              <a:buClr>
                <a:srgbClr val="000000"/>
              </a:buClr>
              <a:buSzPct val="100000"/>
              <a:buFont typeface="Arial" charset="0"/>
              <a:buNone/>
              <a:defRPr sz="1200" b="0" u="none">
                <a:solidFill>
                  <a:srgbClr val="000000"/>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pPr>
              <a:spcBef>
                <a:spcPct val="0"/>
              </a:spcBef>
              <a:spcAft>
                <a:spcPct val="0"/>
              </a:spcAft>
              <a:buClrTx/>
            </a:pPr>
            <a:r>
              <a:rPr lang="de-DE" dirty="0" smtClean="0">
                <a:latin typeface="Arial"/>
              </a:rPr>
              <a:t>Frage: Wenn es um die Integration von Kindern mit körperlichen oder auch geistigen Beeinträchtigungen und ihre Vorbereitung auf das spätere Leben geht: Sehen Sie da vor allem die Schule in der Pflicht oder sollte das künftig auch stärker als bisher die Aufgabe anderer gesellschaftlicher Bereiche sein?</a:t>
            </a:r>
            <a:endParaRPr lang="de-DE" dirty="0">
              <a:latin typeface="Arial"/>
            </a:endParaRPr>
          </a:p>
        </p:txBody>
      </p:sp>
      <p:sp>
        <p:nvSpPr>
          <p:cNvPr id="17" name="Text Box 4"/>
          <p:cNvSpPr txBox="1">
            <a:spLocks noChangeArrowheads="1"/>
          </p:cNvSpPr>
          <p:nvPr>
            <p:custDataLst>
              <p:tags r:id="rId4"/>
            </p:custDataLst>
          </p:nvPr>
        </p:nvSpPr>
        <p:spPr bwMode="gray">
          <a:xfrm>
            <a:off x="192088" y="584200"/>
            <a:ext cx="7648575" cy="730250"/>
          </a:xfrm>
          <a:prstGeom prst="rect">
            <a:avLst/>
          </a:prstGeom>
          <a:noFill/>
          <a:ln>
            <a:noFill/>
          </a:ln>
          <a:effectLst/>
          <a:extLst>
            <a:ext uri="{909E8E84-426E-40DD-AFC4-6F175D3DCCD1}">
              <a14:hiddenFill xmlns:a14="http://schemas.microsoft.com/office/drawing/2010/main" xmlns="">
                <a:solidFill>
                  <a:srgbClr val="DFDFDF"/>
                </a:solidFill>
              </a14:hiddenFill>
            </a:ext>
            <a:ext uri="{91240B29-F687-4F45-9708-019B960494DF}">
              <a14:hiddenLine xmlns:a14="http://schemas.microsoft.com/office/drawing/2010/main" xmlns="" w="9525" algn="ctr">
                <a:solidFill>
                  <a:srgbClr val="DFDFDF"/>
                </a:solidFill>
                <a:prstDash val="solid"/>
                <a:miter lim="800000"/>
                <a:headEnd/>
                <a:tailEnd/>
              </a14:hiddenLine>
            </a:ext>
            <a:ext uri="{AF507438-7753-43E0-B8FC-AC1667EBCBE1}">
              <a14:hiddenEffects xmlns:a14="http://schemas.microsoft.com/office/drawing/2010/main" xmlns="">
                <a:effectLst>
                  <a:outerShdw dist="35921" dir="2700000" algn="ctr" rotWithShape="0">
                    <a:srgbClr val="999999"/>
                  </a:outerShdw>
                </a:effectLst>
              </a14:hiddenEffects>
            </a:ext>
          </a:extLst>
        </p:spPr>
        <p:txBody>
          <a:bodyPr vert="horz" wrap="square" lIns="0" tIns="0" rIns="0" bIns="0" anchor="t" anchorCtr="0">
            <a:noAutofit/>
          </a:bodyPr>
          <a:lstStyle>
            <a:defPPr>
              <a:defRPr lang="de-DE"/>
            </a:defPPr>
            <a:lvl1pPr>
              <a:buClr>
                <a:srgbClr val="000000"/>
              </a:buClr>
              <a:buSzPct val="100000"/>
              <a:defRPr sz="2000">
                <a:solidFill>
                  <a:srgbClr val="004599"/>
                </a:solidFill>
                <a:latin typeface="Dax Offc"/>
                <a:cs typeface="Arial" charset="0"/>
              </a:defRPr>
            </a:lvl1pPr>
            <a:lvl2pPr>
              <a:defRPr>
                <a:latin typeface="Arial" charset="0"/>
              </a:defRPr>
            </a:lvl2pPr>
            <a:lvl3pPr>
              <a:defRPr>
                <a:latin typeface="Arial" charset="0"/>
              </a:defRPr>
            </a:lvl3pPr>
            <a:lvl4pPr>
              <a:defRPr>
                <a:latin typeface="Arial" charset="0"/>
              </a:defRPr>
            </a:lvl4pPr>
            <a:lvl5pPr>
              <a:defRPr>
                <a:latin typeface="Arial" charset="0"/>
              </a:defRPr>
            </a:lvl5pPr>
            <a:lvl6pPr marL="457200" eaLnBrk="0" fontAlgn="base" hangingPunct="0">
              <a:spcBef>
                <a:spcPct val="0"/>
              </a:spcBef>
              <a:spcAft>
                <a:spcPct val="0"/>
              </a:spcAft>
              <a:defRPr>
                <a:latin typeface="Arial" charset="0"/>
              </a:defRPr>
            </a:lvl6pPr>
            <a:lvl7pPr marL="914400" eaLnBrk="0" fontAlgn="base" hangingPunct="0">
              <a:spcBef>
                <a:spcPct val="0"/>
              </a:spcBef>
              <a:spcAft>
                <a:spcPct val="0"/>
              </a:spcAft>
              <a:defRPr>
                <a:latin typeface="Arial" charset="0"/>
              </a:defRPr>
            </a:lvl7pPr>
            <a:lvl8pPr marL="1371600" eaLnBrk="0" fontAlgn="base" hangingPunct="0">
              <a:spcBef>
                <a:spcPct val="0"/>
              </a:spcBef>
              <a:spcAft>
                <a:spcPct val="0"/>
              </a:spcAft>
              <a:defRPr>
                <a:latin typeface="Arial" charset="0"/>
              </a:defRPr>
            </a:lvl8pPr>
            <a:lvl9pPr marL="1828800" eaLnBrk="0" fontAlgn="base" hangingPunct="0">
              <a:spcBef>
                <a:spcPct val="0"/>
              </a:spcBef>
              <a:spcAft>
                <a:spcPct val="0"/>
              </a:spcAft>
              <a:defRPr>
                <a:latin typeface="Arial" charset="0"/>
              </a:defRPr>
            </a:lvl9pPr>
          </a:lstStyle>
          <a:p>
            <a:r>
              <a:rPr lang="de-DE" dirty="0" smtClean="0"/>
              <a:t>Deutliche Mehrheit der Bürger sieht die Vorbereitung auf das spätere Leben auch als Aufgabe anderer gesellschaftlicher Bereiche*</a:t>
            </a:r>
            <a:endParaRPr lang="de-DE" dirty="0"/>
          </a:p>
        </p:txBody>
      </p:sp>
    </p:spTree>
    <p:custDataLst>
      <p:tags r:id="rId1"/>
    </p:custDataLst>
    <p:extLst>
      <p:ext uri="{BB962C8B-B14F-4D97-AF65-F5344CB8AC3E}">
        <p14:creationId xmlns:p14="http://schemas.microsoft.com/office/powerpoint/2010/main" xmlns="" val="280257224"/>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ESKATEXT_NAME" val=";;;;;"/>
  <p:tag name="ESKATEXT_SELECTEDOPTIONS" val=";;;;;"/>
  <p:tag name="ESKATEXT_FILL_BACKCOLOR" val="0;0;0;0;0;"/>
  <p:tag name="ESKATEXT_FILL_FORECOLOR" val="0;0;0;0;0;"/>
  <p:tag name="ESKATEXT_FILL_TRANSPARENCY" val="0;0;0;0;0;"/>
  <p:tag name="ESKATEXT_FILL_VISIBLE" val="0;0;0;0;0;"/>
  <p:tag name="ESKATEXT_HASVALUES" val="False;False;False;False;False;"/>
  <p:tag name="ESKATEXT_HEIGHT" val="0;0;0;0;0;"/>
  <p:tag name="ESKATEXT_LEFT" val="0;0;0;0;0;"/>
  <p:tag name="ESKATEXT_LINE_BACKCOLOR" val="0;0;0;0;0;"/>
  <p:tag name="ESKATEXT_LINE_DASHSTYLE" val="0;0;0;0;0;"/>
  <p:tag name="ESKATEXT_LINE_FORECOLOR" val="0;0;0;0;0;"/>
  <p:tag name="ESKATEXT_LINE_VISIBLE" val="0;0;0;0;0;"/>
  <p:tag name="ESKATEXT_LINE_WEIGHT" val="0;0;0;0;0;"/>
  <p:tag name="ESKATEXT_LOCKASPECTRATIO" val="0;0;0;0;0;"/>
  <p:tag name="ESKATEXT_ROTATION" val="0;0;0;0;0;"/>
  <p:tag name="ESKATEXT_TEXTFRAME_AUTOSIZE" val="0;0;0;0;0;"/>
  <p:tag name="ESKATEXT_TEXTFRAME_HORIZONTALANCHOR" val="0;0;0;0;0;"/>
  <p:tag name="ESKATEXT_TEXTFRAME_MARGINBOTTOM" val="0;0;0;0;0;"/>
  <p:tag name="ESKATEXT_TEXTFRAME_MARGINLEFT" val="0;0;0;0;0;"/>
  <p:tag name="ESKATEXT_TEXTFRAME_MARGINRIGHT" val="0;0;0;0;0;"/>
  <p:tag name="ESKATEXT_TEXTFRAME_MARGINTOP" val="0;0;0;0;0;"/>
  <p:tag name="ESKATEXT_TEXTFRAME_ORIENTATION" val="0;0;0;0;0;"/>
  <p:tag name="ESKATEXT_TEXTFRAME_TEXTRANGE_FONT_BOLD" val="0;0;0;0;0;"/>
  <p:tag name="ESKATEXT_TEXTFRAME_TEXTRANGE_FONT_COLOR" val="0;0;0;0;0;"/>
  <p:tag name="ESKATEXT_TEXTFRAME_TEXTRANGE_FONT_ITALIC" val="0;0;0;0;0;"/>
  <p:tag name="ESKATEXT_TEXTFRAME_TEXTRANGE_FONT_NAME" val=";;;;;"/>
  <p:tag name="ESKATEXT_TEXTFRAME_TEXTRANGE_FONT_SHADOW" val="0;0;0;0;0;"/>
  <p:tag name="ESKATEXT_TEXTFRAME_TEXTRANGE_FONT_SIZE" val="0;0;0;0;0;"/>
  <p:tag name="ESKATEXT_TEXTFRAME_TEXTRANGE_FONT_UNDERLINE" val="0;0;0;0;0;"/>
  <p:tag name="ESKATEXT_TEXTFRAME_TEXTRANGE_PARAFORMAT_ALIGNMENT" val="0;0;0;0;0;"/>
  <p:tag name="ESKATEXT_SHADOW_VISIBLE" val="0;0;0;0;0;"/>
  <p:tag name="ESKATEXT_SHADOW_FORECOLOR" val="0;0;0;0;0;"/>
  <p:tag name="ESKATEXT_SHADOW_TYPE" val="0;0;0;0;0;"/>
  <p:tag name="ESKATEXT_SHADOW_OFFSETX" val="0;0;0;0;0;"/>
  <p:tag name="ESKATEXT_SHADOW_OFFSETY" val="0;0;0;0;0;"/>
  <p:tag name="ESKATEXT_SHADOW_TRANSPARENCY" val="0;0;0;0;0;"/>
  <p:tag name="ESKATEXT_TEXTFRAME_TEXTRANGE_PARAFORMAT_BULLET_VISIBLE0" val="0;0;0;0;0;"/>
  <p:tag name="ESKATEXT_TEXTFRAME_TEXTRANGE_PARAFORMAT_BULLET_CHARACTER1" val="0;0;0;0;0;"/>
  <p:tag name="ESKATEXT_TEXTFRAME_TEXTRANGE_PARAFORMAT_BULLET_FONTCOLOR1" val="0;0;0;0;0;"/>
  <p:tag name="ESKATEXT_TEXTFRAME_TEXTRANGE_PARAFORMAT_BULLET_FONTNAME1" val=";;;;;"/>
  <p:tag name="ESKATEXT_TEXTFRAME_TEXTRANGE_PARAFORMAT_BULLET_RELATIVESIZE1" val="0;0;0;0;0;"/>
  <p:tag name="ESKATEXT_TEXTFRAME_TEXTRANGE_PARAFORMAT_BULLET_STARTVALUE1" val="0;0;0;0;0;"/>
  <p:tag name="ESKATEXT_TEXTFRAME_TEXTRANGE_PARAFORMAT_BULLET_STYLE1" val="0;0;0;0;0;"/>
  <p:tag name="ESKATEXT_TEXTFRAME_TEXTRANGE_PARAFORMAT_BULLET_USETEXTCOLOR1" val="0;0;0;0;0;"/>
  <p:tag name="ESKATEXT_TEXTFRAME_TEXTRANGE_PARAFORMAT_BULLET_USETEXTFONT1" val="0;0;0;0;0;"/>
  <p:tag name="ESKATEXT_TEXTFRAME_TEXTRANGE_PARAFORMAT_BULLET_VISIBLE1" val="0;0;0;0;0;"/>
  <p:tag name="ESKATEXT_TEXTFRAME_TEXTRANGE_PARAFORMAT_BULLET_TYPE1" val="0;0;0;0;0;"/>
  <p:tag name="ESKATEXT_TEXTFRAME_TEXTRANGE_PARAFORMAT_LINERULEAFTER1" val="0;0;0;0;0;"/>
  <p:tag name="ESKATEXT_TEXTFRAME_TEXTRANGE_PARAFORMAT_LINERULEBEFORE1" val="0;0;0;0;0;"/>
  <p:tag name="ESKATEXT_TEXTFRAME_TEXTRANGE_PARAFORMAT_LINERULEWITHIN1" val="0;0;0;0;0;"/>
  <p:tag name="ESKATEXT_TEXTFRAME_TEXTRANGE_PARAFORMAT_SPACEAFTER1" val="0;0;0;0;0;"/>
  <p:tag name="ESKATEXT_TEXTFRAME_TEXTRANGE_PARAFORMAT_SPACEBEFORE1" val="0;0;0;0;0;"/>
  <p:tag name="ESKATEXT_TEXTFRAME_TEXTRANGE_PARAFORMAT_SPACEWITHIN1" val="0;0;0;0;0;"/>
  <p:tag name="ESKATEXT_TEXTFRAME_TEXTRANGE_PARAFORMAT_FIRSTLINEINDENT1" val="0;0;0;0;0;"/>
  <p:tag name="ESKATEXT_TEXTFRAME_TEXTRANGE_PARAFORMAT_LEFTINDENT1" val="0;0;0;0;0;"/>
  <p:tag name="ESKATEXT_TEXTFRAME_TEXTRANGE_PARAFORMAT_HASPPTXVALUES1" val="True;True;True;True;True;"/>
  <p:tag name="ESKATEXT_TEXTFRAME_TEXTRANGE_PARAFORMAT_FONT_SIZE1" val="0;0;0;0;0;"/>
  <p:tag name="ESKATEXT_TEXTFRAME_TEXTRANGE_PARAFORMAT_FONT_NAME1" val=";;;;;"/>
  <p:tag name="ESKATEXT_TEXTFRAME_TEXTRANGE_PARAFORMAT_FONT_COLOR1" val="0;0;0;0;0;"/>
  <p:tag name="ESKATEXT_TEXTFRAME_TEXTRANGE_PARAFORMAT_FONT_BOLD1" val="0;0;0;0;0;"/>
  <p:tag name="ESKATEXT_TEXTFRAME_TEXTRANGE_PARAFORMAT_FONT_ITALIC1" val="0;0;0;0;0;"/>
  <p:tag name="ESKATEXT_TEXTFRAME_TEXTRANGE_PARAFORMAT_FONT_UNDERLINE1" val="0;0;0;0;0;"/>
  <p:tag name="ESKATEXT_TEXTFRAME_TEXTRANGE_PARAFORMAT_FONT_SHADOW1" val="0;0;0;0;0;"/>
  <p:tag name="ESKATEXT_TEXTFRAME_TEXTRANGE_PARAFORMAT_BULLET_CHARACTER2" val="0;0;0;0;0;"/>
  <p:tag name="ESKATEXT_TEXTFRAME_TEXTRANGE_PARAFORMAT_BULLET_FONTCOLOR2" val="0;0;0;0;0;"/>
  <p:tag name="ESKATEXT_TEXTFRAME_TEXTRANGE_PARAFORMAT_BULLET_FONTNAME2" val=";;;;;"/>
  <p:tag name="ESKATEXT_TEXTFRAME_TEXTRANGE_PARAFORMAT_BULLET_RELATIVESIZE2" val="0;0;0;0;0;"/>
  <p:tag name="ESKATEXT_TEXTFRAME_TEXTRANGE_PARAFORMAT_BULLET_STARTVALUE2" val="0;0;0;0;0;"/>
  <p:tag name="ESKATEXT_TEXTFRAME_TEXTRANGE_PARAFORMAT_BULLET_STYLE2" val="0;0;0;0;0;"/>
  <p:tag name="ESKATEXT_TEXTFRAME_TEXTRANGE_PARAFORMAT_BULLET_USETEXTCOLOR2" val="0;0;0;0;0;"/>
  <p:tag name="ESKATEXT_TEXTFRAME_TEXTRANGE_PARAFORMAT_BULLET_USETEXTFONT2" val="0;0;0;0;0;"/>
  <p:tag name="ESKATEXT_TEXTFRAME_TEXTRANGE_PARAFORMAT_BULLET_VISIBLE2" val="0;0;0;0;0;"/>
  <p:tag name="ESKATEXT_TEXTFRAME_TEXTRANGE_PARAFORMAT_BULLET_TYPE2" val="0;0;0;0;0;"/>
  <p:tag name="ESKATEXT_TEXTFRAME_TEXTRANGE_PARAFORMAT_LINERULEAFTER2" val="0;0;0;0;0;"/>
  <p:tag name="ESKATEXT_TEXTFRAME_TEXTRANGE_PARAFORMAT_LINERULEBEFORE2" val="0;0;0;0;0;"/>
  <p:tag name="ESKATEXT_TEXTFRAME_TEXTRANGE_PARAFORMAT_LINERULEWITHIN2" val="0;0;0;0;0;"/>
  <p:tag name="ESKATEXT_TEXTFRAME_TEXTRANGE_PARAFORMAT_SPACEAFTER2" val="0;0;0;0;0;"/>
  <p:tag name="ESKATEXT_TEXTFRAME_TEXTRANGE_PARAFORMAT_SPACEBEFORE2" val="0;0;0;0;0;"/>
  <p:tag name="ESKATEXT_TEXTFRAME_TEXTRANGE_PARAFORMAT_SPACEWITHIN2" val="0;0;0;0;0;"/>
  <p:tag name="ESKATEXT_TEXTFRAME_TEXTRANGE_PARAFORMAT_FIRSTLINEINDENT2" val="0;0;0;0;0;"/>
  <p:tag name="ESKATEXT_TEXTFRAME_TEXTRANGE_PARAFORMAT_LEFTINDENT2" val="0;0;0;0;0;"/>
  <p:tag name="ESKATEXT_TEXTFRAME_TEXTRANGE_PARAFORMAT_HASPPTXVALUES2" val="True;True;True;True;True;"/>
  <p:tag name="ESKATEXT_TEXTFRAME_TEXTRANGE_PARAFORMAT_FONT_SIZE2" val="0;0;0;0;0;"/>
  <p:tag name="ESKATEXT_TEXTFRAME_TEXTRANGE_PARAFORMAT_FONT_NAME2" val=";;;;;"/>
  <p:tag name="ESKATEXT_TEXTFRAME_TEXTRANGE_PARAFORMAT_FONT_COLOR2" val="0;0;0;0;0;"/>
  <p:tag name="ESKATEXT_TEXTFRAME_TEXTRANGE_PARAFORMAT_FONT_BOLD2" val="0;0;0;0;0;"/>
  <p:tag name="ESKATEXT_TEXTFRAME_TEXTRANGE_PARAFORMAT_FONT_ITALIC2" val="0;0;0;0;0;"/>
  <p:tag name="ESKATEXT_TEXTFRAME_TEXTRANGE_PARAFORMAT_FONT_UNDERLINE2" val="0;0;0;0;0;"/>
  <p:tag name="ESKATEXT_TEXTFRAME_TEXTRANGE_PARAFORMAT_FONT_SHADOW2" val="0;0;0;0;0;"/>
  <p:tag name="ESKATEXT_TEXTFRAME_TEXTRANGE_PARAFORMAT_BULLET_CHARACTER3" val="0;0;0;0;0;"/>
  <p:tag name="ESKATEXT_TEXTFRAME_TEXTRANGE_PARAFORMAT_BULLET_FONTCOLOR3" val="0;0;0;0;0;"/>
  <p:tag name="ESKATEXT_TEXTFRAME_TEXTRANGE_PARAFORMAT_BULLET_FONTNAME3" val=";;;;;"/>
  <p:tag name="ESKATEXT_TEXTFRAME_TEXTRANGE_PARAFORMAT_BULLET_RELATIVESIZE3" val="0;0;0;0;0;"/>
  <p:tag name="ESKATEXT_TEXTFRAME_TEXTRANGE_PARAFORMAT_BULLET_STARTVALUE3" val="0;0;0;0;0;"/>
  <p:tag name="ESKATEXT_TEXTFRAME_TEXTRANGE_PARAFORMAT_BULLET_STYLE3" val="0;0;0;0;0;"/>
  <p:tag name="ESKATEXT_TEXTFRAME_TEXTRANGE_PARAFORMAT_BULLET_USETEXTCOLOR3" val="0;0;0;0;0;"/>
  <p:tag name="ESKATEXT_TEXTFRAME_TEXTRANGE_PARAFORMAT_BULLET_USETEXTFONT3" val="0;0;0;0;0;"/>
  <p:tag name="ESKATEXT_TEXTFRAME_TEXTRANGE_PARAFORMAT_BULLET_VISIBLE3" val="0;0;0;0;0;"/>
  <p:tag name="ESKATEXT_TEXTFRAME_TEXTRANGE_PARAFORMAT_BULLET_TYPE3" val="0;0;0;0;0;"/>
  <p:tag name="ESKATEXT_TEXTFRAME_TEXTRANGE_PARAFORMAT_LINERULEAFTER3" val="0;0;0;0;0;"/>
  <p:tag name="ESKATEXT_TEXTFRAME_TEXTRANGE_PARAFORMAT_LINERULEBEFORE3" val="0;0;0;0;0;"/>
  <p:tag name="ESKATEXT_TEXTFRAME_TEXTRANGE_PARAFORMAT_LINERULEWITHIN3" val="0;0;0;0;0;"/>
  <p:tag name="ESKATEXT_TEXTFRAME_TEXTRANGE_PARAFORMAT_SPACEAFTER3" val="0;0;0;0;0;"/>
  <p:tag name="ESKATEXT_TEXTFRAME_TEXTRANGE_PARAFORMAT_SPACEBEFORE3" val="0;0;0;0;0;"/>
  <p:tag name="ESKATEXT_TEXTFRAME_TEXTRANGE_PARAFORMAT_SPACEWITHIN3" val="0;0;0;0;0;"/>
  <p:tag name="ESKATEXT_TEXTFRAME_TEXTRANGE_PARAFORMAT_FIRSTLINEINDENT3" val="0;0;0;0;0;"/>
  <p:tag name="ESKATEXT_TEXTFRAME_TEXTRANGE_PARAFORMAT_LEFTINDENT3" val="0;0;0;0;0;"/>
  <p:tag name="ESKATEXT_TEXTFRAME_TEXTRANGE_PARAFORMAT_HASPPTXVALUES3" val="True;True;True;True;True;"/>
  <p:tag name="ESKATEXT_TEXTFRAME_TEXTRANGE_PARAFORMAT_FONT_SIZE3" val="0;0;0;0;0;"/>
  <p:tag name="ESKATEXT_TEXTFRAME_TEXTRANGE_PARAFORMAT_FONT_NAME3" val=";;;;;"/>
  <p:tag name="ESKATEXT_TEXTFRAME_TEXTRANGE_PARAFORMAT_FONT_COLOR3" val="0;0;0;0;0;"/>
  <p:tag name="ESKATEXT_TEXTFRAME_TEXTRANGE_PARAFORMAT_FONT_BOLD3" val="0;0;0;0;0;"/>
  <p:tag name="ESKATEXT_TEXTFRAME_TEXTRANGE_PARAFORMAT_FONT_ITALIC3" val="0;0;0;0;0;"/>
  <p:tag name="ESKATEXT_TEXTFRAME_TEXTRANGE_PARAFORMAT_FONT_UNDERLINE3" val="0;0;0;0;0;"/>
  <p:tag name="ESKATEXT_TEXTFRAME_TEXTRANGE_PARAFORMAT_FONT_SHADOW3" val="0;0;0;0;0;"/>
  <p:tag name="ESKATEXT_TEXTFRAME_TEXTRANGE_PARAFORMAT_BULLET_CHARACTER4" val="0;0;0;0;0;"/>
  <p:tag name="ESKATEXT_TEXTFRAME_TEXTRANGE_PARAFORMAT_BULLET_FONTCOLOR4" val="0;0;0;0;0;"/>
  <p:tag name="ESKATEXT_TEXTFRAME_TEXTRANGE_PARAFORMAT_BULLET_FONTNAME4" val=";;;;;"/>
  <p:tag name="ESKATEXT_TEXTFRAME_TEXTRANGE_PARAFORMAT_BULLET_RELATIVESIZE4" val="0;0;0;0;0;"/>
  <p:tag name="ESKATEXT_TEXTFRAME_TEXTRANGE_PARAFORMAT_BULLET_STARTVALUE4" val="0;0;0;0;0;"/>
  <p:tag name="ESKATEXT_TEXTFRAME_TEXTRANGE_PARAFORMAT_BULLET_STYLE4" val="0;0;0;0;0;"/>
  <p:tag name="ESKATEXT_TEXTFRAME_TEXTRANGE_PARAFORMAT_BULLET_USETEXTCOLOR4" val="0;0;0;0;0;"/>
  <p:tag name="ESKATEXT_TEXTFRAME_TEXTRANGE_PARAFORMAT_BULLET_USETEXTFONT4" val="0;0;0;0;0;"/>
  <p:tag name="ESKATEXT_TEXTFRAME_TEXTRANGE_PARAFORMAT_BULLET_VISIBLE4" val="0;0;0;0;0;"/>
  <p:tag name="ESKATEXT_TEXTFRAME_TEXTRANGE_PARAFORMAT_BULLET_TYPE4" val="0;0;0;0;0;"/>
  <p:tag name="ESKATEXT_TEXTFRAME_TEXTRANGE_PARAFORMAT_LINERULEAFTER4" val="0;0;0;0;0;"/>
  <p:tag name="ESKATEXT_TEXTFRAME_TEXTRANGE_PARAFORMAT_LINERULEBEFORE4" val="0;0;0;0;0;"/>
  <p:tag name="ESKATEXT_TEXTFRAME_TEXTRANGE_PARAFORMAT_LINERULEWITHIN4" val="0;0;0;0;0;"/>
  <p:tag name="ESKATEXT_TEXTFRAME_TEXTRANGE_PARAFORMAT_SPACEAFTER4" val="0;0;0;0;0;"/>
  <p:tag name="ESKATEXT_TEXTFRAME_TEXTRANGE_PARAFORMAT_SPACEBEFORE4" val="0;0;0;0;0;"/>
  <p:tag name="ESKATEXT_TEXTFRAME_TEXTRANGE_PARAFORMAT_SPACEWITHIN4" val="0;0;0;0;0;"/>
  <p:tag name="ESKATEXT_TEXTFRAME_TEXTRANGE_PARAFORMAT_FIRSTLINEINDENT4" val="0;0;0;0;0;"/>
  <p:tag name="ESKATEXT_TEXTFRAME_TEXTRANGE_PARAFORMAT_LEFTINDENT4" val="0;0;0;0;0;"/>
  <p:tag name="ESKATEXT_TEXTFRAME_TEXTRANGE_PARAFORMAT_HASPPTXVALUES4" val="True;True;True;True;True;"/>
  <p:tag name="ESKATEXT_TEXTFRAME_TEXTRANGE_PARAFORMAT_FONT_SIZE4" val="0;0;0;0;0;"/>
  <p:tag name="ESKATEXT_TEXTFRAME_TEXTRANGE_PARAFORMAT_FONT_NAME4" val=";;;;;"/>
  <p:tag name="ESKATEXT_TEXTFRAME_TEXTRANGE_PARAFORMAT_FONT_COLOR4" val="0;0;0;0;0;"/>
  <p:tag name="ESKATEXT_TEXTFRAME_TEXTRANGE_PARAFORMAT_FONT_BOLD4" val="0;0;0;0;0;"/>
  <p:tag name="ESKATEXT_TEXTFRAME_TEXTRANGE_PARAFORMAT_FONT_ITALIC4" val="0;0;0;0;0;"/>
  <p:tag name="ESKATEXT_TEXTFRAME_TEXTRANGE_PARAFORMAT_FONT_UNDERLINE4" val="0;0;0;0;0;"/>
  <p:tag name="ESKATEXT_TEXTFRAME_TEXTRANGE_PARAFORMAT_FONT_SHADOW4" val="0;0;0;0;0;"/>
  <p:tag name="ESKATEXT_TEXTFRAME_TEXTRANGE_PARAFORMAT_BULLET_CHARACTER5" val="0;0;0;0;0;"/>
  <p:tag name="ESKATEXT_TEXTFRAME_TEXTRANGE_PARAFORMAT_BULLET_FONTCOLOR5" val="0;0;0;0;0;"/>
  <p:tag name="ESKATEXT_TEXTFRAME_TEXTRANGE_PARAFORMAT_BULLET_FONTNAME5" val=";;;;;"/>
  <p:tag name="ESKATEXT_TEXTFRAME_TEXTRANGE_PARAFORMAT_BULLET_RELATIVESIZE5" val="0;0;0;0;0;"/>
  <p:tag name="ESKATEXT_TEXTFRAME_TEXTRANGE_PARAFORMAT_BULLET_STARTVALUE5" val="0;0;0;0;0;"/>
  <p:tag name="ESKATEXT_TEXTFRAME_TEXTRANGE_PARAFORMAT_BULLET_STYLE5" val="0;0;0;0;0;"/>
  <p:tag name="ESKATEXT_TEXTFRAME_TEXTRANGE_PARAFORMAT_BULLET_USETEXTCOLOR5" val="0;0;0;0;0;"/>
  <p:tag name="ESKATEXT_TEXTFRAME_TEXTRANGE_PARAFORMAT_BULLET_USETEXTFONT5" val="0;0;0;0;0;"/>
  <p:tag name="ESKATEXT_TEXTFRAME_TEXTRANGE_PARAFORMAT_BULLET_VISIBLE5" val="0;0;0;0;0;"/>
  <p:tag name="ESKATEXT_TEXTFRAME_TEXTRANGE_PARAFORMAT_BULLET_TYPE5" val="0;0;0;0;0;"/>
  <p:tag name="ESKATEXT_TEXTFRAME_TEXTRANGE_PARAFORMAT_LINERULEAFTER5" val="0;0;0;0;0;"/>
  <p:tag name="ESKATEXT_TEXTFRAME_TEXTRANGE_PARAFORMAT_LINERULEBEFORE5" val="0;0;0;0;0;"/>
  <p:tag name="ESKATEXT_TEXTFRAME_TEXTRANGE_PARAFORMAT_LINERULEWITHIN5" val="0;0;0;0;0;"/>
  <p:tag name="ESKATEXT_TEXTFRAME_TEXTRANGE_PARAFORMAT_SPACEAFTER5" val="0;0;0;0;0;"/>
  <p:tag name="ESKATEXT_TEXTFRAME_TEXTRANGE_PARAFORMAT_SPACEBEFORE5" val="0;0;0;0;0;"/>
  <p:tag name="ESKATEXT_TEXTFRAME_TEXTRANGE_PARAFORMAT_SPACEWITHIN5" val="0;0;0;0;0;"/>
  <p:tag name="ESKATEXT_TEXTFRAME_TEXTRANGE_PARAFORMAT_FIRSTLINEINDENT5" val="0;0;0;0;0;"/>
  <p:tag name="ESKATEXT_TEXTFRAME_TEXTRANGE_PARAFORMAT_LEFTINDENT5" val="0;0;0;0;0;"/>
  <p:tag name="ESKATEXT_TEXTFRAME_TEXTRANGE_PARAFORMAT_HASPPTXVALUES5" val="True;True;True;True;True;"/>
  <p:tag name="ESKATEXT_TEXTFRAME_TEXTRANGE_PARAFORMAT_FONT_SIZE5" val="0;0;0;0;0;"/>
  <p:tag name="ESKATEXT_TEXTFRAME_TEXTRANGE_PARAFORMAT_FONT_NAME5" val=";;;;;"/>
  <p:tag name="ESKATEXT_TEXTFRAME_TEXTRANGE_PARAFORMAT_FONT_COLOR5" val="0;0;0;0;0;"/>
  <p:tag name="ESKATEXT_TEXTFRAME_TEXTRANGE_PARAFORMAT_FONT_BOLD5" val="0;0;0;0;0;"/>
  <p:tag name="ESKATEXT_TEXTFRAME_TEXTRANGE_PARAFORMAT_FONT_ITALIC5" val="0;0;0;0;0;"/>
  <p:tag name="ESKATEXT_TEXTFRAME_TEXTRANGE_PARAFORMAT_FONT_UNDERLINE5" val="0;0;0;0;0;"/>
  <p:tag name="ESKATEXT_TEXTFRAME_TEXTRANGE_PARAFORMAT_FONT_SHADOW5" val="0;0;0;0;0;"/>
  <p:tag name="ESKATEXT_TEXTFRAME_VERTICALANCHOR" val="0;0;0;0;0;"/>
  <p:tag name="ESKATEXT_TEXTFRAME_WORDWRAP" val="0;0;0;0;0;"/>
  <p:tag name="ESKATEXT_TOP" val="0;0;0;0;0;"/>
  <p:tag name="ESKATEXT_WIDTH" val="0;0;0;0;0;"/>
  <p:tag name="ESKATEXT__TAB_FIRSTMARGIN1" val="0;0;0;0;0;"/>
  <p:tag name="ESKATEXT__TAB_LEFTMARGIN1" val="0;0;0;0;0;"/>
  <p:tag name="ESKATEXT__TAB_FIRSTMARGIN2" val="0;0;0;0;0;"/>
  <p:tag name="ESKATEXT__TAB_LEFTMARGIN2" val="0;0;0;0;0;"/>
  <p:tag name="ESKATEXT__TAB_FIRSTMARGIN3" val="0;0;0;0;0;"/>
  <p:tag name="ESKATEXT__TAB_LEFTMARGIN3" val="0;0;0;0;0;"/>
  <p:tag name="ESKATEXT__TAB_FIRSTMARGIN4" val="0;0;0;0;0;"/>
  <p:tag name="ESKATEXT__TAB_LEFTMARGIN4" val="0;0;0;0;0;"/>
  <p:tag name="ESKATEXT__TAB_FIRSTMARGIN5" val="0;0;0;0;0;"/>
  <p:tag name="ESKATEXT__TAB_LEFTMARGIN5" val="0;0;0;0;0;"/>
  <p:tag name="ESKATEXT__TABSTOPS_INUSE_1" val="False;False;False;False;False;"/>
  <p:tag name="ESKATEXT__TABSTOPS_INUSE_2" val="False;False;False;False;False;"/>
  <p:tag name="ESKATEXT__TABSTOPS_INUSE_3" val="False;False;False;False;False;"/>
  <p:tag name="ESKATEXT__TABSTOPS_INUSE_4" val="False;False;False;False;False;"/>
  <p:tag name="ESKATEXT__TABSTOPS_INUSE_5" val="False;False;False;False;False;"/>
  <p:tag name="ESKATEXT__TABSTOPS_INUSE_6" val="False;False;False;False;False;"/>
  <p:tag name="ESKATEXT__TABSTOPS_INUSE_7" val="False;False;False;False;False;"/>
  <p:tag name="ESKATEXT__TABSTOPS_INUSE_8" val="False;False;False;False;False;"/>
  <p:tag name="ESKATEXT__TABSTOPS_INUSE_9" val="False;False;False;False;False;"/>
  <p:tag name="ESKATEXT__TABSTOPS_INUSE_10" val="False;False;False;False;False;"/>
  <p:tag name="ESKATEXT__TABSTOPS_INUSE_11" val="False;False;False;False;False;"/>
  <p:tag name="ESKATEXT__TABSTOPS_INUSE_12" val="False;False;False;False;False;"/>
  <p:tag name="ESKATEXT__TABSTOPS_INUSE_13" val="False;False;False;False;False;"/>
  <p:tag name="ESKATEXT__TABSTOPS_INUSE_14" val="False;False;False;False;False;"/>
  <p:tag name="ESKATEXT__TABSTOPS_INUSE_15" val="False;False;False;False;False;"/>
  <p:tag name="ESKATEXT__TABSTOPS_INUSE_16" val="False;False;False;False;False;"/>
  <p:tag name="ESKATEXT__TABSTOPS_INUSE_17" val="False;False;False;False;False;"/>
  <p:tag name="ESKATEXT__TABSTOPS_INUSE_18" val="False;False;False;False;False;"/>
  <p:tag name="ESKATEXT__TABSTOPS_INUSE_19" val="False;False;False;False;False;"/>
  <p:tag name="ESKATEXT__TABSTOPS_POSITION_1" val="0;0;0;0;0;"/>
  <p:tag name="ESKATEXT__TABSTOPS_POSITION_2" val="0;0;0;0;0;"/>
  <p:tag name="ESKATEXT__TABSTOPS_POSITION_3" val="0;0;0;0;0;"/>
  <p:tag name="ESKATEXT__TABSTOPS_POSITION_4" val="0;0;0;0;0;"/>
  <p:tag name="ESKATEXT__TABSTOPS_POSITION_5" val="0;0;0;0;0;"/>
  <p:tag name="ESKATEXT__TABSTOPS_POSITION_6" val="0;0;0;0;0;"/>
  <p:tag name="ESKATEXT__TABSTOPS_POSITION_7" val="0;0;0;0;0;"/>
  <p:tag name="ESKATEXT__TABSTOPS_POSITION_8" val="0;0;0;0;0;"/>
  <p:tag name="ESKATEXT__TABSTOPS_POSITION_9" val="0;0;0;0;0;"/>
  <p:tag name="ESKATEXT__TABSTOPS_POSITION_10" val="0;0;0;0;0;"/>
  <p:tag name="ESKATEXT__TABSTOPS_POSITION_11" val="0;0;0;0;0;"/>
  <p:tag name="ESKATEXT__TABSTOPS_POSITION_12" val="0;0;0;0;0;"/>
  <p:tag name="ESKATEXT__TABSTOPS_POSITION_13" val="0;0;0;0;0;"/>
  <p:tag name="ESKATEXT__TABSTOPS_POSITION_14" val="0;0;0;0;0;"/>
  <p:tag name="ESKATEXT__TABSTOPS_POSITION_15" val="0;0;0;0;0;"/>
  <p:tag name="ESKATEXT__TABSTOPS_POSITION_16" val="0;0;0;0;0;"/>
  <p:tag name="ESKATEXT__TABSTOPS_POSITION_17" val="0;0;0;0;0;"/>
  <p:tag name="ESKATEXT__TABSTOPS_POSITION_18" val="0;0;0;0;0;"/>
  <p:tag name="ESKATEXT__TABSTOPS_POSITION_19" val="0;0;0;0;0;"/>
  <p:tag name="ESKATEXT__TABSTOPS_TYPE_1" val="0;0;0;0;0;"/>
  <p:tag name="ESKATEXT__TABSTOPS_TYPE_2" val="0;0;0;0;0;"/>
  <p:tag name="ESKATEXT__TABSTOPS_TYPE_3" val="0;0;0;0;0;"/>
  <p:tag name="ESKATEXT__TABSTOPS_TYPE_4" val="0;0;0;0;0;"/>
  <p:tag name="ESKATEXT__TABSTOPS_TYPE_5" val="0;0;0;0;0;"/>
  <p:tag name="ESKATEXT__TABSTOPS_TYPE_6" val="0;0;0;0;0;"/>
  <p:tag name="ESKATEXT__TABSTOPS_TYPE_7" val="0;0;0;0;0;"/>
  <p:tag name="ESKATEXT__TABSTOPS_TYPE_8" val="0;0;0;0;0;"/>
  <p:tag name="ESKATEXT__TABSTOPS_TYPE_9" val="0;0;0;0;0;"/>
  <p:tag name="ESKATEXT__TABSTOPS_TYPE_10" val="0;0;0;0;0;"/>
  <p:tag name="ESKATEXT__TABSTOPS_TYPE_11" val="0;0;0;0;0;"/>
  <p:tag name="ESKATEXT__TABSTOPS_TYPE_12" val="0;0;0;0;0;"/>
  <p:tag name="ESKATEXT__TABSTOPS_TYPE_13" val="0;0;0;0;0;"/>
  <p:tag name="ESKATEXT__TABSTOPS_TYPE_14" val="0;0;0;0;0;"/>
  <p:tag name="ESKATEXT__TABSTOPS_TYPE_15" val="0;0;0;0;0;"/>
  <p:tag name="ESKATEXT__TABSTOPS_TYPE_16" val="0;0;0;0;0;"/>
  <p:tag name="ESKATEXT__TABSTOPS_TYPE_17" val="0;0;0;0;0;"/>
  <p:tag name="ESKATEXT__TABSTOPS_TYPE_18" val="0;0;0;0;0;"/>
  <p:tag name="ESKATEXT__TABSTOPS_TYPE_19" val="0;0;0;0;0;"/>
  <p:tag name="ESKA_CLIENTLIBRARYVERSION" val="1"/>
  <p:tag name="ESKA_CLIENTLIBRARY" val="Infratest dimap 2013"/>
  <p:tag name="INDIVCOLORSET1_1" val="6619306"/>
  <p:tag name="INDIVCOLORSET1_2" val="13408563"/>
  <p:tag name="INDIVCOLORSET1_3" val="13311"/>
  <p:tag name="INDIVCOLORSET1_4" val="6723891"/>
  <p:tag name="INDIVCOLORSET1_5" val="0"/>
  <p:tag name="INDIVCOLORSET1_6" val="52479"/>
  <p:tag name="INDIVCOLORSET1_7" val="10066329"/>
  <p:tag name="INDIVCOLORSET1_8" val="14671839"/>
  <p:tag name="INDIVCOLORSET1_9" val="6638617"/>
  <p:tag name="INDIVCOLORSET1_10" val="10043136"/>
  <p:tag name="ISFOXLABELUSERINTERACTION" val="True"/>
  <p:tag name="ISFOXOLDCLASSIFICATIONID" val="00000000-0000-0000-0000-000000000000"/>
  <p:tag name="ISFOXCLASSIFICATIONID" val="7d788e96-5802-48f7-b87f-ef0226e41b7c"/>
  <p:tag name="ISFOXCLASSIFICATIONNAME" val="Public"/>
  <p:tag name="ISFOXPREFIX" val="Dirk Wocke - 17.01.2013"/>
  <p:tag name="ISFOXSHOWCLASSIFICATIONREQUESTDIALOG" val="False"/>
  <p:tag name="A71660D270C64F5BBB8F27F5E85BE6370" val="KT\HRO517;7d788e96-5802-48f7-b87f-ef0226e41b7c;Public;2013-07-04T10:40:32;;Dirk Wocke - 17.01.2013|"/>
  <p:tag name="A71660D270C64F5BBB8F27F5E85BE630" val="1"/>
</p:tagLst>
</file>

<file path=ppt/tags/tag10.xml><?xml version="1.0" encoding="utf-8"?>
<p:tagLst xmlns:a="http://schemas.openxmlformats.org/drawingml/2006/main" xmlns:r="http://schemas.openxmlformats.org/officeDocument/2006/relationships" xmlns:p="http://schemas.openxmlformats.org/presentationml/2006/main">
  <p:tag name="ESKATEXT_FORMATNAME" val="Action Title"/>
</p:tagLst>
</file>

<file path=ppt/tags/tag11.xml><?xml version="1.0" encoding="utf-8"?>
<p:tagLst xmlns:a="http://schemas.openxmlformats.org/drawingml/2006/main" xmlns:r="http://schemas.openxmlformats.org/officeDocument/2006/relationships" xmlns:p="http://schemas.openxmlformats.org/presentationml/2006/main">
  <p:tag name="ESKATOOLS_LIBREFESHABLE" val="0"/>
  <p:tag name="ESKATOOLS_REFRESHAUTOMATIC" val="0"/>
  <p:tag name="ESKATOOLS_ITEMVERSION" val="3"/>
  <p:tag name="ESKATOOLS_ITEMNAME" val="Saeulendiagramm5884224.pptx"/>
  <p:tag name="ESKATOOLS_SOURCELIBNAME" val="Infratest dimap Office 2011"/>
  <p:tag name="ESKATOOLS_CREATEDATETS" val="1329998331"/>
  <p:tag name="ESKATOOLS_UPDATEDATETS" val="1329998331"/>
</p:tagLst>
</file>

<file path=ppt/tags/tag12.xml><?xml version="1.0" encoding="utf-8"?>
<p:tagLst xmlns:a="http://schemas.openxmlformats.org/drawingml/2006/main" xmlns:r="http://schemas.openxmlformats.org/officeDocument/2006/relationships" xmlns:p="http://schemas.openxmlformats.org/presentationml/2006/main">
  <p:tag name="ESKATEXT_FORMATNAME" val="Fußnote"/>
</p:tagLst>
</file>

<file path=ppt/tags/tag13.xml><?xml version="1.0" encoding="utf-8"?>
<p:tagLst xmlns:a="http://schemas.openxmlformats.org/drawingml/2006/main" xmlns:r="http://schemas.openxmlformats.org/officeDocument/2006/relationships" xmlns:p="http://schemas.openxmlformats.org/presentationml/2006/main">
  <p:tag name="ESKATEXT_FORMATNAME" val="Fragetext"/>
</p:tagLst>
</file>

<file path=ppt/tags/tag14.xml><?xml version="1.0" encoding="utf-8"?>
<p:tagLst xmlns:a="http://schemas.openxmlformats.org/drawingml/2006/main" xmlns:r="http://schemas.openxmlformats.org/officeDocument/2006/relationships" xmlns:p="http://schemas.openxmlformats.org/presentationml/2006/main">
  <p:tag name="ESKATEXT_FORMATNAME" val="Action Title"/>
</p:tagLst>
</file>

<file path=ppt/tags/tag15.xml><?xml version="1.0" encoding="utf-8"?>
<p:tagLst xmlns:a="http://schemas.openxmlformats.org/drawingml/2006/main" xmlns:r="http://schemas.openxmlformats.org/officeDocument/2006/relationships" xmlns:p="http://schemas.openxmlformats.org/presentationml/2006/main">
  <p:tag name="ESKATOOLS_LIBREFESHABLE" val="0"/>
  <p:tag name="ESKATOOLS_REFRESHAUTOMATIC" val="0"/>
  <p:tag name="ESKATOOLS_ITEMVERSION" val="3"/>
  <p:tag name="ESKATOOLS_ITEMNAME" val="Saeulendiagramm5884224.pptx"/>
  <p:tag name="ESKATOOLS_SOURCELIBNAME" val="Infratest dimap Office 2011"/>
  <p:tag name="ESKATOOLS_CREATEDATETS" val="1329998331"/>
  <p:tag name="ESKATOOLS_UPDATEDATETS" val="1329998331"/>
</p:tagLst>
</file>

<file path=ppt/tags/tag16.xml><?xml version="1.0" encoding="utf-8"?>
<p:tagLst xmlns:a="http://schemas.openxmlformats.org/drawingml/2006/main" xmlns:r="http://schemas.openxmlformats.org/officeDocument/2006/relationships" xmlns:p="http://schemas.openxmlformats.org/presentationml/2006/main">
  <p:tag name="ESKATEXT_FORMATNAME" val="Fußnote"/>
</p:tagLst>
</file>

<file path=ppt/tags/tag17.xml><?xml version="1.0" encoding="utf-8"?>
<p:tagLst xmlns:a="http://schemas.openxmlformats.org/drawingml/2006/main" xmlns:r="http://schemas.openxmlformats.org/officeDocument/2006/relationships" xmlns:p="http://schemas.openxmlformats.org/presentationml/2006/main">
  <p:tag name="ESKATEXT_FORMATNAME" val="Fragetext"/>
</p:tagLst>
</file>

<file path=ppt/tags/tag18.xml><?xml version="1.0" encoding="utf-8"?>
<p:tagLst xmlns:a="http://schemas.openxmlformats.org/drawingml/2006/main" xmlns:r="http://schemas.openxmlformats.org/officeDocument/2006/relationships" xmlns:p="http://schemas.openxmlformats.org/presentationml/2006/main">
  <p:tag name="ESKATEXT_FORMATNAME" val="Action Title"/>
</p:tagLst>
</file>

<file path=ppt/tags/tag19.xml><?xml version="1.0" encoding="utf-8"?>
<p:tagLst xmlns:a="http://schemas.openxmlformats.org/drawingml/2006/main" xmlns:r="http://schemas.openxmlformats.org/officeDocument/2006/relationships" xmlns:p="http://schemas.openxmlformats.org/presentationml/2006/main">
  <p:tag name="ESKATOOLS_LIBREFESHABLE" val="0"/>
  <p:tag name="ESKATOOLS_REFRESHAUTOMATIC" val="0"/>
  <p:tag name="ESKATOOLS_ITEMVERSION" val="3"/>
  <p:tag name="ESKATOOLS_ITEMNAME" val="Saeulendiagramm5884224.pptx"/>
  <p:tag name="ESKATOOLS_SOURCELIBNAME" val="Infratest dimap Office 2011"/>
  <p:tag name="ESKATOOLS_CREATEDATETS" val="1329998331"/>
  <p:tag name="ESKATOOLS_UPDATEDATETS" val="1329998331"/>
</p:tagLst>
</file>

<file path=ppt/tags/tag2.xml><?xml version="1.0" encoding="utf-8"?>
<p:tagLst xmlns:a="http://schemas.openxmlformats.org/drawingml/2006/main" xmlns:r="http://schemas.openxmlformats.org/officeDocument/2006/relationships" xmlns:p="http://schemas.openxmlformats.org/presentationml/2006/main">
  <p:tag name="ESKATOOLS_LIBREFESHABLE" val="0"/>
  <p:tag name="ESKATOOLS_REFRESHAUTOMATIC" val="0"/>
  <p:tag name="ESKATOOLS_ITEMVERSION" val="1"/>
  <p:tag name="ESKATOOLS_ITEMNAME" val="DeutschlandTREND.pptx"/>
  <p:tag name="ESKATOOLS_SOURCELIBNAME" val="Infratest dimap 2013"/>
  <p:tag name="ESKATOOLS_CREATEDATETS" val="1357636170"/>
  <p:tag name="ESKATOOLS_UPDATEDATETS" val="1357636170"/>
</p:tagLst>
</file>

<file path=ppt/tags/tag20.xml><?xml version="1.0" encoding="utf-8"?>
<p:tagLst xmlns:a="http://schemas.openxmlformats.org/drawingml/2006/main" xmlns:r="http://schemas.openxmlformats.org/officeDocument/2006/relationships" xmlns:p="http://schemas.openxmlformats.org/presentationml/2006/main">
  <p:tag name="ESKATEXT_FORMATNAME" val="Fußnote"/>
</p:tagLst>
</file>

<file path=ppt/tags/tag21.xml><?xml version="1.0" encoding="utf-8"?>
<p:tagLst xmlns:a="http://schemas.openxmlformats.org/drawingml/2006/main" xmlns:r="http://schemas.openxmlformats.org/officeDocument/2006/relationships" xmlns:p="http://schemas.openxmlformats.org/presentationml/2006/main">
  <p:tag name="ESKATEXT_FORMATNAME" val="Fragetext"/>
</p:tagLst>
</file>

<file path=ppt/tags/tag22.xml><?xml version="1.0" encoding="utf-8"?>
<p:tagLst xmlns:a="http://schemas.openxmlformats.org/drawingml/2006/main" xmlns:r="http://schemas.openxmlformats.org/officeDocument/2006/relationships" xmlns:p="http://schemas.openxmlformats.org/presentationml/2006/main">
  <p:tag name="ESKATEXT_FORMATNAME" val="Action Title"/>
</p:tagLst>
</file>

<file path=ppt/tags/tag23.xml><?xml version="1.0" encoding="utf-8"?>
<p:tagLst xmlns:a="http://schemas.openxmlformats.org/drawingml/2006/main" xmlns:r="http://schemas.openxmlformats.org/officeDocument/2006/relationships" xmlns:p="http://schemas.openxmlformats.org/presentationml/2006/main">
  <p:tag name="ESKATOOLS_LIBREFESHABLE" val="0"/>
  <p:tag name="ESKATOOLS_REFRESHAUTOMATIC" val="0"/>
  <p:tag name="ESKATOOLS_ITEMVERSION" val="3"/>
  <p:tag name="ESKATOOLS_ITEMNAME" val="Saeulendiagramm5884224.pptx"/>
  <p:tag name="ESKATOOLS_SOURCELIBNAME" val="Infratest dimap Office 2011"/>
  <p:tag name="ESKATOOLS_CREATEDATETS" val="1329998331"/>
  <p:tag name="ESKATOOLS_UPDATEDATETS" val="1329998331"/>
</p:tagLst>
</file>

<file path=ppt/tags/tag24.xml><?xml version="1.0" encoding="utf-8"?>
<p:tagLst xmlns:a="http://schemas.openxmlformats.org/drawingml/2006/main" xmlns:r="http://schemas.openxmlformats.org/officeDocument/2006/relationships" xmlns:p="http://schemas.openxmlformats.org/presentationml/2006/main">
  <p:tag name="ESKATEXT_FORMATNAME" val="Fußnote"/>
</p:tagLst>
</file>

<file path=ppt/tags/tag25.xml><?xml version="1.0" encoding="utf-8"?>
<p:tagLst xmlns:a="http://schemas.openxmlformats.org/drawingml/2006/main" xmlns:r="http://schemas.openxmlformats.org/officeDocument/2006/relationships" xmlns:p="http://schemas.openxmlformats.org/presentationml/2006/main">
  <p:tag name="ESKATEXT_FORMATNAME" val="Fragetext"/>
</p:tagLst>
</file>

<file path=ppt/tags/tag26.xml><?xml version="1.0" encoding="utf-8"?>
<p:tagLst xmlns:a="http://schemas.openxmlformats.org/drawingml/2006/main" xmlns:r="http://schemas.openxmlformats.org/officeDocument/2006/relationships" xmlns:p="http://schemas.openxmlformats.org/presentationml/2006/main">
  <p:tag name="ESKATEXT_FORMATNAME" val="Action Title"/>
</p:tagLst>
</file>

<file path=ppt/tags/tag3.xml><?xml version="1.0" encoding="utf-8"?>
<p:tagLst xmlns:a="http://schemas.openxmlformats.org/drawingml/2006/main" xmlns:r="http://schemas.openxmlformats.org/officeDocument/2006/relationships" xmlns:p="http://schemas.openxmlformats.org/presentationml/2006/main">
  <p:tag name="ESKATOOLS_LIBREFESHABLE" val="0"/>
  <p:tag name="ESKATOOLS_REFRESHAUTOMATIC" val="0"/>
  <p:tag name="ESKATOOLS_ITEMVERSION" val="2"/>
  <p:tag name="ESKATOOLS_ITEMNAME" val="Inhaltsverzeichnis28855830.pptx"/>
  <p:tag name="ESKATOOLS_SOURCELIBNAME" val="Infratest dimap Office 2011"/>
  <p:tag name="ESKATOOLS_CREATEDATETS" val="1348678892"/>
  <p:tag name="ESKATOOLS_UPDATEDATETS" val="1348678892"/>
</p:tagLst>
</file>

<file path=ppt/tags/tag4.xml><?xml version="1.0" encoding="utf-8"?>
<p:tagLst xmlns:a="http://schemas.openxmlformats.org/drawingml/2006/main" xmlns:r="http://schemas.openxmlformats.org/officeDocument/2006/relationships" xmlns:p="http://schemas.openxmlformats.org/presentationml/2006/main">
  <p:tag name="ESKATEXT_FORMATNAME" val="Action Title"/>
</p:tagLst>
</file>

<file path=ppt/tags/tag5.xml><?xml version="1.0" encoding="utf-8"?>
<p:tagLst xmlns:a="http://schemas.openxmlformats.org/drawingml/2006/main" xmlns:r="http://schemas.openxmlformats.org/officeDocument/2006/relationships" xmlns:p="http://schemas.openxmlformats.org/presentationml/2006/main">
  <p:tag name="ESKATOOLS_LIBREFESHABLE" val="0"/>
  <p:tag name="ESKATOOLS_REFRESHAUTOMATIC" val="0"/>
  <p:tag name="ESKATOOLS_ITEMVERSION" val="3"/>
  <p:tag name="ESKATOOLS_ITEMNAME" val="Untersuchungsanlage71385920.pptx"/>
  <p:tag name="ESKATOOLS_SOURCELIBNAME" val="Infratest dimap 2013"/>
  <p:tag name="ESKATOOLS_CREATEDATETS" val="1357291440"/>
  <p:tag name="ESKATOOLS_UPDATEDATETS" val="1357291440"/>
</p:tagLst>
</file>

<file path=ppt/tags/tag6.xml><?xml version="1.0" encoding="utf-8"?>
<p:tagLst xmlns:a="http://schemas.openxmlformats.org/drawingml/2006/main" xmlns:r="http://schemas.openxmlformats.org/officeDocument/2006/relationships" xmlns:p="http://schemas.openxmlformats.org/presentationml/2006/main">
  <p:tag name="ESKATEXT_FORMATNAME" val="Action Title"/>
</p:tagLst>
</file>

<file path=ppt/tags/tag7.xml><?xml version="1.0" encoding="utf-8"?>
<p:tagLst xmlns:a="http://schemas.openxmlformats.org/drawingml/2006/main" xmlns:r="http://schemas.openxmlformats.org/officeDocument/2006/relationships" xmlns:p="http://schemas.openxmlformats.org/presentationml/2006/main">
  <p:tag name="ESKATOOLS_LIBREFESHABLE" val="0"/>
  <p:tag name="ESKATOOLS_REFRESHAUTOMATIC" val="0"/>
  <p:tag name="ESKATOOLS_ITEMVERSION" val="3"/>
  <p:tag name="ESKATOOLS_ITEMNAME" val="Saeulendiagramm5884224.pptx"/>
  <p:tag name="ESKATOOLS_SOURCELIBNAME" val="Infratest dimap Office 2011"/>
  <p:tag name="ESKATOOLS_CREATEDATETS" val="1329998331"/>
  <p:tag name="ESKATOOLS_UPDATEDATETS" val="1329998331"/>
</p:tagLst>
</file>

<file path=ppt/tags/tag8.xml><?xml version="1.0" encoding="utf-8"?>
<p:tagLst xmlns:a="http://schemas.openxmlformats.org/drawingml/2006/main" xmlns:r="http://schemas.openxmlformats.org/officeDocument/2006/relationships" xmlns:p="http://schemas.openxmlformats.org/presentationml/2006/main">
  <p:tag name="ESKATEXT_FORMATNAME" val="Fußnote"/>
</p:tagLst>
</file>

<file path=ppt/tags/tag9.xml><?xml version="1.0" encoding="utf-8"?>
<p:tagLst xmlns:a="http://schemas.openxmlformats.org/drawingml/2006/main" xmlns:r="http://schemas.openxmlformats.org/officeDocument/2006/relationships" xmlns:p="http://schemas.openxmlformats.org/presentationml/2006/main">
  <p:tag name="ESKATEXT_FORMATNAME" val="Fragetext"/>
</p:tagLst>
</file>

<file path=ppt/theme/theme1.xml><?xml version="1.0" encoding="utf-8"?>
<a:theme xmlns:a="http://schemas.openxmlformats.org/drawingml/2006/main" name="standard">
  <a:themeElements>
    <a:clrScheme name="standard 1">
      <a:dk1>
        <a:srgbClr val="000000"/>
      </a:dk1>
      <a:lt1>
        <a:srgbClr val="FFFFFF"/>
      </a:lt1>
      <a:dk2>
        <a:srgbClr val="000000"/>
      </a:dk2>
      <a:lt2>
        <a:srgbClr val="999999"/>
      </a:lt2>
      <a:accent1>
        <a:srgbClr val="DFDFDF"/>
      </a:accent1>
      <a:accent2>
        <a:srgbClr val="FF0099"/>
      </a:accent2>
      <a:accent3>
        <a:srgbClr val="FFFFFF"/>
      </a:accent3>
      <a:accent4>
        <a:srgbClr val="000000"/>
      </a:accent4>
      <a:accent5>
        <a:srgbClr val="ECECEC"/>
      </a:accent5>
      <a:accent6>
        <a:srgbClr val="E7008A"/>
      </a:accent6>
      <a:hlink>
        <a:srgbClr val="3399CC"/>
      </a:hlink>
      <a:folHlink>
        <a:srgbClr val="676767"/>
      </a:folHlink>
    </a:clrScheme>
    <a:fontScheme name="standard">
      <a:majorFont>
        <a:latin typeface="Verdana"/>
        <a:ea typeface=""/>
        <a:cs typeface=""/>
      </a:majorFont>
      <a:minorFont>
        <a:latin typeface="Arial"/>
        <a:ea typeface=""/>
        <a:cs typeface="Arial"/>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lg"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2813" rtl="0" eaLnBrk="1" fontAlgn="base" latinLnBrk="0" hangingPunct="1">
          <a:lnSpc>
            <a:spcPct val="100000"/>
          </a:lnSpc>
          <a:spcBef>
            <a:spcPct val="0"/>
          </a:spcBef>
          <a:spcAft>
            <a:spcPct val="0"/>
          </a:spcAft>
          <a:buClrTx/>
          <a:buSzTx/>
          <a:buFontTx/>
          <a:buNone/>
          <a:tabLst/>
          <a:defRPr kumimoji="0" lang="de-DE" sz="1800" b="1" i="0" u="sng"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lg"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2813" rtl="0" eaLnBrk="1" fontAlgn="base" latinLnBrk="0" hangingPunct="1">
          <a:lnSpc>
            <a:spcPct val="100000"/>
          </a:lnSpc>
          <a:spcBef>
            <a:spcPct val="0"/>
          </a:spcBef>
          <a:spcAft>
            <a:spcPct val="0"/>
          </a:spcAft>
          <a:buClrTx/>
          <a:buSzTx/>
          <a:buFontTx/>
          <a:buNone/>
          <a:tabLst/>
          <a:defRPr kumimoji="0" lang="de-DE" sz="1800" b="1" i="0" u="sng" strike="noStrike" cap="none" normalizeH="0" baseline="0" smtClean="0">
            <a:ln>
              <a:noFill/>
            </a:ln>
            <a:solidFill>
              <a:schemeClr val="tx1"/>
            </a:solidFill>
            <a:effectLst/>
            <a:latin typeface="Arial" charset="0"/>
            <a:cs typeface="Arial" charset="0"/>
          </a:defRPr>
        </a:defPPr>
      </a:lstStyle>
    </a:lnDef>
  </a:objectDefaults>
  <a:extraClrSchemeLst>
    <a:extraClrScheme>
      <a:clrScheme name="standard 1">
        <a:dk1>
          <a:srgbClr val="000000"/>
        </a:dk1>
        <a:lt1>
          <a:srgbClr val="FFFFFF"/>
        </a:lt1>
        <a:dk2>
          <a:srgbClr val="000000"/>
        </a:dk2>
        <a:lt2>
          <a:srgbClr val="999999"/>
        </a:lt2>
        <a:accent1>
          <a:srgbClr val="DFDFDF"/>
        </a:accent1>
        <a:accent2>
          <a:srgbClr val="FF0099"/>
        </a:accent2>
        <a:accent3>
          <a:srgbClr val="FFFFFF"/>
        </a:accent3>
        <a:accent4>
          <a:srgbClr val="000000"/>
        </a:accent4>
        <a:accent5>
          <a:srgbClr val="ECECEC"/>
        </a:accent5>
        <a:accent6>
          <a:srgbClr val="E7008A"/>
        </a:accent6>
        <a:hlink>
          <a:srgbClr val="3399CC"/>
        </a:hlink>
        <a:folHlink>
          <a:srgbClr val="67676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902</Words>
  <Application>Microsoft Office PowerPoint</Application>
  <PresentationFormat>Bildschirmpräsentation (4:3)</PresentationFormat>
  <Paragraphs>99</Paragraphs>
  <Slides>8</Slides>
  <Notes>6</Notes>
  <HiddenSlides>0</HiddenSlides>
  <MMClips>0</MMClips>
  <ScaleCrop>false</ScaleCrop>
  <HeadingPairs>
    <vt:vector size="4" baseType="variant">
      <vt:variant>
        <vt:lpstr>Design</vt:lpstr>
      </vt:variant>
      <vt:variant>
        <vt:i4>1</vt:i4>
      </vt:variant>
      <vt:variant>
        <vt:lpstr>Folientitel</vt:lpstr>
      </vt:variant>
      <vt:variant>
        <vt:i4>8</vt:i4>
      </vt:variant>
    </vt:vector>
  </HeadingPairs>
  <TitlesOfParts>
    <vt:vector size="9" baseType="lpstr">
      <vt:lpstr>standard</vt:lpstr>
      <vt:lpstr>Folie 1</vt:lpstr>
      <vt:lpstr>Folie 2</vt:lpstr>
      <vt:lpstr>Folie 3</vt:lpstr>
      <vt:lpstr>Folie 4</vt:lpstr>
      <vt:lpstr>Folie 5</vt:lpstr>
      <vt:lpstr>Folie 6</vt:lpstr>
      <vt:lpstr>Folie 7</vt:lpstr>
      <vt:lpstr>Folie 8</vt:lpstr>
    </vt:vector>
  </TitlesOfParts>
  <Company>TNS Infratest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Studientitel</dc:title>
  <dc:creator>Schneider, Martin (TSBIE)</dc:creator>
  <cp:lastModifiedBy>Bettina.Panse</cp:lastModifiedBy>
  <cp:revision>724</cp:revision>
  <cp:lastPrinted>2013-11-19T09:23:22Z</cp:lastPrinted>
  <dcterms:created xsi:type="dcterms:W3CDTF">2012-12-12T14:49:37Z</dcterms:created>
  <dcterms:modified xsi:type="dcterms:W3CDTF">2013-11-25T08:21:11Z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71660d270c64f5bbb8f27ffa23">
    <vt:bool>true</vt:bool>
  </property>
  <property fmtid="{D5CDD505-2E9C-101B-9397-08002B2CF9AE}" pid="3" name="ISFOXClassification">
    <vt:lpwstr>Public</vt:lpwstr>
  </property>
</Properties>
</file>